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handoutMasterIdLst>
    <p:handoutMasterId r:id="rId19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97AC"/>
    <a:srgbClr val="EFE7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 autoAdjust="0"/>
    <p:restoredTop sz="94660"/>
  </p:normalViewPr>
  <p:slideViewPr>
    <p:cSldViewPr snapToGrid="0" snapToObjects="1">
      <p:cViewPr varScale="1">
        <p:scale>
          <a:sx n="94" d="100"/>
          <a:sy n="94" d="100"/>
        </p:scale>
        <p:origin x="187" y="8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98" d="100"/>
          <a:sy n="98" d="100"/>
        </p:scale>
        <p:origin x="291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F9D122-91FA-464D-9368-E0FC77AD1EA4}" type="doc">
      <dgm:prSet loTypeId="urn:microsoft.com/office/officeart/2005/8/layout/hChevron3" loCatId="process" qsTypeId="urn:microsoft.com/office/officeart/2005/8/quickstyle/simple1" qsCatId="simple" csTypeId="urn:microsoft.com/office/officeart/2005/8/colors/colorful2" csCatId="colorful" phldr="1"/>
      <dgm:spPr/>
    </dgm:pt>
    <dgm:pt modelId="{26145B51-7D89-4395-873A-59285B95A810}">
      <dgm:prSet phldrT="[Text]" custT="1"/>
      <dgm:spPr/>
      <dgm:t>
        <a:bodyPr/>
        <a:lstStyle/>
        <a:p>
          <a:pPr algn="l"/>
          <a:r>
            <a:rPr lang="en-US" sz="2800" dirty="0"/>
            <a:t>Traditional insurance (volatile pricing)</a:t>
          </a:r>
        </a:p>
      </dgm:t>
    </dgm:pt>
    <dgm:pt modelId="{B726F6F5-704B-4183-B4E1-E69BF852203F}" type="parTrans" cxnId="{848F0CA0-526E-40FD-B292-4CC274134F8E}">
      <dgm:prSet/>
      <dgm:spPr/>
      <dgm:t>
        <a:bodyPr/>
        <a:lstStyle/>
        <a:p>
          <a:endParaRPr lang="en-US"/>
        </a:p>
      </dgm:t>
    </dgm:pt>
    <dgm:pt modelId="{F85097F3-7FDD-460A-8F86-39DB2454ACFF}" type="sibTrans" cxnId="{848F0CA0-526E-40FD-B292-4CC274134F8E}">
      <dgm:prSet/>
      <dgm:spPr/>
      <dgm:t>
        <a:bodyPr/>
        <a:lstStyle/>
        <a:p>
          <a:endParaRPr lang="en-US"/>
        </a:p>
      </dgm:t>
    </dgm:pt>
    <dgm:pt modelId="{26A8E37E-0F94-4EB7-B50C-62FFF037C5DE}" type="pres">
      <dgm:prSet presAssocID="{41F9D122-91FA-464D-9368-E0FC77AD1EA4}" presName="Name0" presStyleCnt="0">
        <dgm:presLayoutVars>
          <dgm:dir/>
          <dgm:resizeHandles val="exact"/>
        </dgm:presLayoutVars>
      </dgm:prSet>
      <dgm:spPr/>
    </dgm:pt>
    <dgm:pt modelId="{919FEE95-A07A-42A3-8718-B0952947349C}" type="pres">
      <dgm:prSet presAssocID="{26145B51-7D89-4395-873A-59285B95A810}" presName="parTxOnly" presStyleLbl="node1" presStyleIdx="0" presStyleCnt="1" custScaleY="23072" custLinFactNeighborX="-1984">
        <dgm:presLayoutVars>
          <dgm:bulletEnabled val="1"/>
        </dgm:presLayoutVars>
      </dgm:prSet>
      <dgm:spPr/>
    </dgm:pt>
  </dgm:ptLst>
  <dgm:cxnLst>
    <dgm:cxn modelId="{A6C82136-1E97-490E-83A9-9A5CCEE3A52A}" type="presOf" srcId="{41F9D122-91FA-464D-9368-E0FC77AD1EA4}" destId="{26A8E37E-0F94-4EB7-B50C-62FFF037C5DE}" srcOrd="0" destOrd="0" presId="urn:microsoft.com/office/officeart/2005/8/layout/hChevron3"/>
    <dgm:cxn modelId="{D7C3D167-BA7E-4100-9F76-6CB8DF1FDBE8}" type="presOf" srcId="{26145B51-7D89-4395-873A-59285B95A810}" destId="{919FEE95-A07A-42A3-8718-B0952947349C}" srcOrd="0" destOrd="0" presId="urn:microsoft.com/office/officeart/2005/8/layout/hChevron3"/>
    <dgm:cxn modelId="{848F0CA0-526E-40FD-B292-4CC274134F8E}" srcId="{41F9D122-91FA-464D-9368-E0FC77AD1EA4}" destId="{26145B51-7D89-4395-873A-59285B95A810}" srcOrd="0" destOrd="0" parTransId="{B726F6F5-704B-4183-B4E1-E69BF852203F}" sibTransId="{F85097F3-7FDD-460A-8F86-39DB2454ACFF}"/>
    <dgm:cxn modelId="{4021E0CA-FB9D-426C-8FF1-37BC78B63006}" type="presParOf" srcId="{26A8E37E-0F94-4EB7-B50C-62FFF037C5DE}" destId="{919FEE95-A07A-42A3-8718-B0952947349C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1F9D122-91FA-464D-9368-E0FC77AD1EA4}" type="doc">
      <dgm:prSet loTypeId="urn:microsoft.com/office/officeart/2005/8/layout/hChevron3" loCatId="process" qsTypeId="urn:microsoft.com/office/officeart/2005/8/quickstyle/simple1" qsCatId="simple" csTypeId="urn:microsoft.com/office/officeart/2005/8/colors/colorful2" csCatId="colorful" phldr="1"/>
      <dgm:spPr/>
    </dgm:pt>
    <dgm:pt modelId="{26145B51-7D89-4395-873A-59285B95A810}">
      <dgm:prSet phldrT="[Text]" custT="1"/>
      <dgm:spPr>
        <a:solidFill>
          <a:schemeClr val="tx2">
            <a:lumMod val="75000"/>
            <a:lumOff val="25000"/>
          </a:schemeClr>
        </a:solidFill>
      </dgm:spPr>
      <dgm:t>
        <a:bodyPr/>
        <a:lstStyle/>
        <a:p>
          <a:pPr algn="l"/>
          <a:r>
            <a:rPr lang="en-US" sz="2800" dirty="0"/>
            <a:t>YMCA captives/pools (stability + shared risk)</a:t>
          </a:r>
        </a:p>
      </dgm:t>
    </dgm:pt>
    <dgm:pt modelId="{B726F6F5-704B-4183-B4E1-E69BF852203F}" type="parTrans" cxnId="{848F0CA0-526E-40FD-B292-4CC274134F8E}">
      <dgm:prSet/>
      <dgm:spPr/>
      <dgm:t>
        <a:bodyPr/>
        <a:lstStyle/>
        <a:p>
          <a:endParaRPr lang="en-US"/>
        </a:p>
      </dgm:t>
    </dgm:pt>
    <dgm:pt modelId="{F85097F3-7FDD-460A-8F86-39DB2454ACFF}" type="sibTrans" cxnId="{848F0CA0-526E-40FD-B292-4CC274134F8E}">
      <dgm:prSet/>
      <dgm:spPr/>
      <dgm:t>
        <a:bodyPr/>
        <a:lstStyle/>
        <a:p>
          <a:endParaRPr lang="en-US"/>
        </a:p>
      </dgm:t>
    </dgm:pt>
    <dgm:pt modelId="{26A8E37E-0F94-4EB7-B50C-62FFF037C5DE}" type="pres">
      <dgm:prSet presAssocID="{41F9D122-91FA-464D-9368-E0FC77AD1EA4}" presName="Name0" presStyleCnt="0">
        <dgm:presLayoutVars>
          <dgm:dir/>
          <dgm:resizeHandles val="exact"/>
        </dgm:presLayoutVars>
      </dgm:prSet>
      <dgm:spPr/>
    </dgm:pt>
    <dgm:pt modelId="{919FEE95-A07A-42A3-8718-B0952947349C}" type="pres">
      <dgm:prSet presAssocID="{26145B51-7D89-4395-873A-59285B95A810}" presName="parTxOnly" presStyleLbl="node1" presStyleIdx="0" presStyleCnt="1" custScaleY="23072" custLinFactNeighborY="37034">
        <dgm:presLayoutVars>
          <dgm:bulletEnabled val="1"/>
        </dgm:presLayoutVars>
      </dgm:prSet>
      <dgm:spPr/>
    </dgm:pt>
  </dgm:ptLst>
  <dgm:cxnLst>
    <dgm:cxn modelId="{A6C82136-1E97-490E-83A9-9A5CCEE3A52A}" type="presOf" srcId="{41F9D122-91FA-464D-9368-E0FC77AD1EA4}" destId="{26A8E37E-0F94-4EB7-B50C-62FFF037C5DE}" srcOrd="0" destOrd="0" presId="urn:microsoft.com/office/officeart/2005/8/layout/hChevron3"/>
    <dgm:cxn modelId="{D7C3D167-BA7E-4100-9F76-6CB8DF1FDBE8}" type="presOf" srcId="{26145B51-7D89-4395-873A-59285B95A810}" destId="{919FEE95-A07A-42A3-8718-B0952947349C}" srcOrd="0" destOrd="0" presId="urn:microsoft.com/office/officeart/2005/8/layout/hChevron3"/>
    <dgm:cxn modelId="{848F0CA0-526E-40FD-B292-4CC274134F8E}" srcId="{41F9D122-91FA-464D-9368-E0FC77AD1EA4}" destId="{26145B51-7D89-4395-873A-59285B95A810}" srcOrd="0" destOrd="0" parTransId="{B726F6F5-704B-4183-B4E1-E69BF852203F}" sibTransId="{F85097F3-7FDD-460A-8F86-39DB2454ACFF}"/>
    <dgm:cxn modelId="{4021E0CA-FB9D-426C-8FF1-37BC78B63006}" type="presParOf" srcId="{26A8E37E-0F94-4EB7-B50C-62FFF037C5DE}" destId="{919FEE95-A07A-42A3-8718-B0952947349C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1F9D122-91FA-464D-9368-E0FC77AD1EA4}" type="doc">
      <dgm:prSet loTypeId="urn:microsoft.com/office/officeart/2005/8/layout/hChevron3" loCatId="process" qsTypeId="urn:microsoft.com/office/officeart/2005/8/quickstyle/simple1" qsCatId="simple" csTypeId="urn:microsoft.com/office/officeart/2005/8/colors/colorful2" csCatId="colorful" phldr="1"/>
      <dgm:spPr/>
    </dgm:pt>
    <dgm:pt modelId="{26145B51-7D89-4395-873A-59285B95A810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pPr algn="l"/>
          <a:r>
            <a:rPr lang="en-US" sz="2800" dirty="0"/>
            <a:t>Advantage: Unified best practices &amp; claims consistency</a:t>
          </a:r>
        </a:p>
      </dgm:t>
    </dgm:pt>
    <dgm:pt modelId="{B726F6F5-704B-4183-B4E1-E69BF852203F}" type="parTrans" cxnId="{848F0CA0-526E-40FD-B292-4CC274134F8E}">
      <dgm:prSet/>
      <dgm:spPr/>
      <dgm:t>
        <a:bodyPr/>
        <a:lstStyle/>
        <a:p>
          <a:endParaRPr lang="en-US"/>
        </a:p>
      </dgm:t>
    </dgm:pt>
    <dgm:pt modelId="{F85097F3-7FDD-460A-8F86-39DB2454ACFF}" type="sibTrans" cxnId="{848F0CA0-526E-40FD-B292-4CC274134F8E}">
      <dgm:prSet/>
      <dgm:spPr/>
      <dgm:t>
        <a:bodyPr/>
        <a:lstStyle/>
        <a:p>
          <a:endParaRPr lang="en-US"/>
        </a:p>
      </dgm:t>
    </dgm:pt>
    <dgm:pt modelId="{26A8E37E-0F94-4EB7-B50C-62FFF037C5DE}" type="pres">
      <dgm:prSet presAssocID="{41F9D122-91FA-464D-9368-E0FC77AD1EA4}" presName="Name0" presStyleCnt="0">
        <dgm:presLayoutVars>
          <dgm:dir/>
          <dgm:resizeHandles val="exact"/>
        </dgm:presLayoutVars>
      </dgm:prSet>
      <dgm:spPr/>
    </dgm:pt>
    <dgm:pt modelId="{919FEE95-A07A-42A3-8718-B0952947349C}" type="pres">
      <dgm:prSet presAssocID="{26145B51-7D89-4395-873A-59285B95A810}" presName="parTxOnly" presStyleLbl="node1" presStyleIdx="0" presStyleCnt="1" custScaleY="23072" custLinFactNeighborY="37034">
        <dgm:presLayoutVars>
          <dgm:bulletEnabled val="1"/>
        </dgm:presLayoutVars>
      </dgm:prSet>
      <dgm:spPr/>
    </dgm:pt>
  </dgm:ptLst>
  <dgm:cxnLst>
    <dgm:cxn modelId="{A6C82136-1E97-490E-83A9-9A5CCEE3A52A}" type="presOf" srcId="{41F9D122-91FA-464D-9368-E0FC77AD1EA4}" destId="{26A8E37E-0F94-4EB7-B50C-62FFF037C5DE}" srcOrd="0" destOrd="0" presId="urn:microsoft.com/office/officeart/2005/8/layout/hChevron3"/>
    <dgm:cxn modelId="{D7C3D167-BA7E-4100-9F76-6CB8DF1FDBE8}" type="presOf" srcId="{26145B51-7D89-4395-873A-59285B95A810}" destId="{919FEE95-A07A-42A3-8718-B0952947349C}" srcOrd="0" destOrd="0" presId="urn:microsoft.com/office/officeart/2005/8/layout/hChevron3"/>
    <dgm:cxn modelId="{848F0CA0-526E-40FD-B292-4CC274134F8E}" srcId="{41F9D122-91FA-464D-9368-E0FC77AD1EA4}" destId="{26145B51-7D89-4395-873A-59285B95A810}" srcOrd="0" destOrd="0" parTransId="{B726F6F5-704B-4183-B4E1-E69BF852203F}" sibTransId="{F85097F3-7FDD-460A-8F86-39DB2454ACFF}"/>
    <dgm:cxn modelId="{4021E0CA-FB9D-426C-8FF1-37BC78B63006}" type="presParOf" srcId="{26A8E37E-0F94-4EB7-B50C-62FFF037C5DE}" destId="{919FEE95-A07A-42A3-8718-B0952947349C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9FEE95-A07A-42A3-8718-B0952947349C}">
      <dsp:nvSpPr>
        <dsp:cNvPr id="0" name=""/>
        <dsp:cNvSpPr/>
      </dsp:nvSpPr>
      <dsp:spPr>
        <a:xfrm>
          <a:off x="0" y="0"/>
          <a:ext cx="10090434" cy="846951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74676" rIns="37338" bIns="74676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Traditional insurance (volatile pricing)</a:t>
          </a:r>
        </a:p>
      </dsp:txBody>
      <dsp:txXfrm>
        <a:off x="0" y="0"/>
        <a:ext cx="9878696" cy="84695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9FEE95-A07A-42A3-8718-B0952947349C}">
      <dsp:nvSpPr>
        <dsp:cNvPr id="0" name=""/>
        <dsp:cNvSpPr/>
      </dsp:nvSpPr>
      <dsp:spPr>
        <a:xfrm>
          <a:off x="4931" y="0"/>
          <a:ext cx="10090434" cy="846951"/>
        </a:xfrm>
        <a:prstGeom prst="homePlate">
          <a:avLst/>
        </a:prstGeom>
        <a:solidFill>
          <a:schemeClr val="tx2">
            <a:lumMod val="75000"/>
            <a:lumOff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74676" rIns="37338" bIns="74676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YMCA captives/pools (stability + shared risk)</a:t>
          </a:r>
        </a:p>
      </dsp:txBody>
      <dsp:txXfrm>
        <a:off x="4931" y="0"/>
        <a:ext cx="9878696" cy="84695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9FEE95-A07A-42A3-8718-B0952947349C}">
      <dsp:nvSpPr>
        <dsp:cNvPr id="0" name=""/>
        <dsp:cNvSpPr/>
      </dsp:nvSpPr>
      <dsp:spPr>
        <a:xfrm>
          <a:off x="4931" y="0"/>
          <a:ext cx="10090434" cy="846951"/>
        </a:xfrm>
        <a:prstGeom prst="homePlate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74676" rIns="37338" bIns="74676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Advantage: Unified best practices &amp; claims consistency</a:t>
          </a:r>
        </a:p>
      </dsp:txBody>
      <dsp:txXfrm>
        <a:off x="4931" y="0"/>
        <a:ext cx="9878696" cy="8469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F4A2C6B-56AA-E11A-A279-9C379E1994C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0F7BF8-9A8C-EF75-B16E-C017C2641B5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1F087F-B913-4E6A-91AE-063ED9DFB2FF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9F4034-E16F-5D23-1AC2-412CA2405CD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301DC3-4925-F69B-3F74-D80CB817B91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718E4F-736B-4AAA-978D-35A7A54A9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98090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M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B6D418F-10AC-6078-CCDE-D0318194C2B2}"/>
              </a:ext>
            </a:extLst>
          </p:cNvPr>
          <p:cNvSpPr/>
          <p:nvPr/>
        </p:nvSpPr>
        <p:spPr>
          <a:xfrm>
            <a:off x="0" y="0"/>
            <a:ext cx="5713046" cy="615499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63000"/>
                </a:schemeClr>
              </a:gs>
              <a:gs pos="33000">
                <a:srgbClr val="F9F9F9"/>
              </a:gs>
              <a:gs pos="77000">
                <a:schemeClr val="bg1"/>
              </a:gs>
              <a:gs pos="100000">
                <a:schemeClr val="bg1">
                  <a:lumMod val="85000"/>
                  <a:alpha val="54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7BE6D2-3D77-ED5D-BF65-3EA854B2BDF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208" y="1263191"/>
            <a:ext cx="1492988" cy="324488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488214" y="2347996"/>
            <a:ext cx="4710510" cy="1494259"/>
          </a:xfrm>
        </p:spPr>
        <p:txBody>
          <a:bodyPr anchor="ctr">
            <a:noAutofit/>
          </a:bodyPr>
          <a:lstStyle>
            <a:lvl1pPr algn="l">
              <a:defRPr sz="3600" b="0" cap="all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488212" y="3842255"/>
            <a:ext cx="4010105" cy="5543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  <a:lumOff val="25000"/>
                  </a:schemeClr>
                </a:solidFill>
                <a:latin typeface="Raleway Lining" panose="020B05030301010600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8D7121CB-6778-4FB2-95D3-F1A6E17185F1}"/>
              </a:ext>
            </a:extLst>
          </p:cNvPr>
          <p:cNvSpPr>
            <a:spLocks noGrp="1" noChangeAspect="1"/>
          </p:cNvSpPr>
          <p:nvPr>
            <p:ph type="pic" idx="14" hasCustomPrompt="1"/>
          </p:nvPr>
        </p:nvSpPr>
        <p:spPr>
          <a:xfrm>
            <a:off x="5713046" y="0"/>
            <a:ext cx="6478953" cy="61549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/>
          <a:lstStyle>
            <a:lvl1pPr marL="0" indent="0" algn="ctr">
              <a:buNone/>
              <a:defRPr sz="30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en-US" dirty="0"/>
              <a:t>Click icon to add photo.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92FF086-9A95-6B6A-F002-0F967FFAF6CC}"/>
              </a:ext>
            </a:extLst>
          </p:cNvPr>
          <p:cNvSpPr/>
          <p:nvPr/>
        </p:nvSpPr>
        <p:spPr>
          <a:xfrm>
            <a:off x="488208" y="0"/>
            <a:ext cx="937469" cy="197024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BCA58C-4B7F-D6AD-B735-A4999F474BB5}"/>
              </a:ext>
            </a:extLst>
          </p:cNvPr>
          <p:cNvSpPr txBox="1"/>
          <p:nvPr/>
        </p:nvSpPr>
        <p:spPr>
          <a:xfrm>
            <a:off x="493375" y="6409970"/>
            <a:ext cx="4592924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CA License No. 0C36861 © 2025 Alliant Insurance Services, Inc. All rights reserved.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E3CC7E-EF47-C51A-DA96-D43A46F98426}"/>
              </a:ext>
            </a:extLst>
          </p:cNvPr>
          <p:cNvSpPr txBox="1"/>
          <p:nvPr/>
        </p:nvSpPr>
        <p:spPr>
          <a:xfrm>
            <a:off x="7465949" y="6333025"/>
            <a:ext cx="430278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MORE </a:t>
            </a:r>
            <a:r>
              <a:rPr lang="en-US" sz="1400" b="0" dirty="0">
                <a:solidFill>
                  <a:schemeClr val="bg2">
                    <a:lumMod val="75000"/>
                    <a:lumOff val="25000"/>
                  </a:schemeClr>
                </a:solidFill>
              </a:rPr>
              <a:t>REWARDING</a:t>
            </a:r>
            <a:r>
              <a:rPr lang="en-US" sz="14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WAY TO MANAGE RISK </a:t>
            </a:r>
          </a:p>
        </p:txBody>
      </p:sp>
    </p:spTree>
    <p:extLst>
      <p:ext uri="{BB962C8B-B14F-4D97-AF65-F5344CB8AC3E}">
        <p14:creationId xmlns:p14="http://schemas.microsoft.com/office/powerpoint/2010/main" val="3164335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1-turq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3B3BE1-7891-4FAA-A655-2002757BD73F}"/>
              </a:ext>
            </a:extLst>
          </p:cNvPr>
          <p:cNvSpPr/>
          <p:nvPr/>
        </p:nvSpPr>
        <p:spPr>
          <a:xfrm>
            <a:off x="-1" y="0"/>
            <a:ext cx="3635829" cy="63838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05120" y="1106685"/>
            <a:ext cx="5326743" cy="514973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456122E6-3DAE-4FFC-B2FD-9D2CCEC722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6302" y="1106685"/>
            <a:ext cx="2279698" cy="1700874"/>
          </a:xfrm>
        </p:spPr>
        <p:txBody>
          <a:bodyPr>
            <a:noAutofit/>
          </a:bodyPr>
          <a:lstStyle>
            <a:lvl1pPr>
              <a:defRPr sz="1800">
                <a:solidFill>
                  <a:schemeClr val="bg2">
                    <a:lumMod val="75000"/>
                    <a:lumOff val="25000"/>
                  </a:schemeClr>
                </a:solidFill>
                <a:latin typeface="Raleway Lining" panose="020B0503030101060003" pitchFamily="34" charset="0"/>
              </a:defRPr>
            </a:lvl1pPr>
          </a:lstStyle>
          <a:p>
            <a:pPr lvl="0"/>
            <a:r>
              <a:rPr lang="en-US" dirty="0"/>
              <a:t>Callout area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272455-3355-6D52-7A2E-46CF38F63D1D}"/>
              </a:ext>
            </a:extLst>
          </p:cNvPr>
          <p:cNvSpPr/>
          <p:nvPr/>
        </p:nvSpPr>
        <p:spPr>
          <a:xfrm>
            <a:off x="0" y="1112921"/>
            <a:ext cx="234616" cy="856530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6085AD7-6034-C314-7BAE-F2D545FF3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090" y="1106685"/>
            <a:ext cx="2835390" cy="1700874"/>
          </a:xfrm>
        </p:spPr>
        <p:txBody>
          <a:bodyPr anchor="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845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0_1-turq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8D7121CB-6778-4FB2-95D3-F1A6E17185F1}"/>
              </a:ext>
            </a:extLst>
          </p:cNvPr>
          <p:cNvSpPr>
            <a:spLocks noGrp="1" noChangeAspect="1"/>
          </p:cNvSpPr>
          <p:nvPr>
            <p:ph type="pic" idx="14" hasCustomPrompt="1"/>
          </p:nvPr>
        </p:nvSpPr>
        <p:spPr>
          <a:xfrm>
            <a:off x="0" y="0"/>
            <a:ext cx="6096001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/>
          <a:lstStyle>
            <a:lvl1pPr marL="0" indent="0" algn="ctr">
              <a:buNone/>
              <a:defRPr sz="30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en-US" dirty="0"/>
              <a:t>Click icon to add photo.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C73ABCD-7608-C87D-7427-CB17AC91A928}"/>
              </a:ext>
            </a:extLst>
          </p:cNvPr>
          <p:cNvSpPr/>
          <p:nvPr/>
        </p:nvSpPr>
        <p:spPr>
          <a:xfrm>
            <a:off x="0" y="4503174"/>
            <a:ext cx="5565058" cy="147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Raleway Lining" panose="020B0503030101060003" pitchFamily="34" charset="0"/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BB2E64-16AD-416D-BD89-E1ACDA6DB55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22859" y="2133600"/>
            <a:ext cx="5269132" cy="3843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55DD801-1ADA-49DF-B695-A0DDD9933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9" y="4721869"/>
            <a:ext cx="4794790" cy="1036785"/>
          </a:xfrm>
        </p:spPr>
        <p:txBody>
          <a:bodyPr anchor="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C56F652-CCBC-825C-A49B-AEEC741165F2}"/>
              </a:ext>
            </a:extLst>
          </p:cNvPr>
          <p:cNvSpPr/>
          <p:nvPr/>
        </p:nvSpPr>
        <p:spPr>
          <a:xfrm>
            <a:off x="6422859" y="0"/>
            <a:ext cx="1194745" cy="243752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9381EF3-0D9B-70A9-5709-0E1FF4F4703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422859" y="1114089"/>
            <a:ext cx="5269132" cy="708025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2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614013-FF92-A85F-227C-D71A822A28C3}"/>
              </a:ext>
            </a:extLst>
          </p:cNvPr>
          <p:cNvSpPr/>
          <p:nvPr/>
        </p:nvSpPr>
        <p:spPr>
          <a:xfrm>
            <a:off x="0" y="4503174"/>
            <a:ext cx="5565058" cy="147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DB95CAE-D183-58F8-6558-A2FC0EEE79A0}"/>
              </a:ext>
            </a:extLst>
          </p:cNvPr>
          <p:cNvSpPr/>
          <p:nvPr/>
        </p:nvSpPr>
        <p:spPr>
          <a:xfrm>
            <a:off x="6422859" y="0"/>
            <a:ext cx="1194745" cy="243752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983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1-turq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9DEB2D4-63B0-4F95-B9AB-E4A87A8B2D0A}"/>
              </a:ext>
            </a:extLst>
          </p:cNvPr>
          <p:cNvSpPr/>
          <p:nvPr/>
        </p:nvSpPr>
        <p:spPr>
          <a:xfrm>
            <a:off x="4038600" y="0"/>
            <a:ext cx="81534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FEAE3C4-750C-40E4-A528-4487984D0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682" y="2131704"/>
            <a:ext cx="3434563" cy="1083444"/>
          </a:xfrm>
        </p:spPr>
        <p:txBody>
          <a:bodyPr anchor="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4AD44A9-D555-4CF4-88C8-BBFF0B2601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9682" y="3329276"/>
            <a:ext cx="3434563" cy="731447"/>
          </a:xfrm>
        </p:spPr>
        <p:txBody>
          <a:bodyPr>
            <a:noAutofit/>
          </a:bodyPr>
          <a:lstStyle>
            <a:lvl1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9336F8BE-A7DC-4211-81BE-8B825ACF76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16650" y="1532117"/>
            <a:ext cx="6392863" cy="39034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742950" indent="-285750">
              <a:buClr>
                <a:schemeClr val="accent1"/>
              </a:buClr>
              <a:buFont typeface="Raleway Lining" panose="020B0503030101060003" pitchFamily="34" charset="0"/>
              <a:buChar char="›"/>
              <a:defRPr>
                <a:solidFill>
                  <a:schemeClr val="bg1"/>
                </a:solidFill>
              </a:defRPr>
            </a:lvl2pPr>
            <a:lvl3pPr marL="1200150" indent="-285750">
              <a:buClr>
                <a:schemeClr val="accent1"/>
              </a:buClr>
              <a:buFont typeface="Raleway Lining" panose="020B0503030101060003" pitchFamily="34" charset="0"/>
              <a:buChar char="›"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BC85F82-896A-6055-BE9F-3989C3383C26}"/>
              </a:ext>
            </a:extLst>
          </p:cNvPr>
          <p:cNvSpPr/>
          <p:nvPr/>
        </p:nvSpPr>
        <p:spPr>
          <a:xfrm>
            <a:off x="419682" y="0"/>
            <a:ext cx="1194745" cy="243752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7378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7_char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 rot="5400000">
            <a:off x="-1236217" y="1236215"/>
            <a:ext cx="6858002" cy="438556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0036" y="903721"/>
            <a:ext cx="5591464" cy="1161053"/>
          </a:xfrm>
        </p:spPr>
        <p:txBody>
          <a:bodyPr anchor="t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43064F-1C91-452C-9E20-EBBF9A5F03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41325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FE711E2-46D0-220F-64FB-2ECE1A8D3641}"/>
              </a:ext>
            </a:extLst>
          </p:cNvPr>
          <p:cNvSpPr/>
          <p:nvPr/>
        </p:nvSpPr>
        <p:spPr>
          <a:xfrm>
            <a:off x="5140035" y="0"/>
            <a:ext cx="1194745" cy="243752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9F7B14-AA73-1956-48DC-634CCB36F3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40325" y="2300287"/>
            <a:ext cx="5591175" cy="36539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95590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har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857AF7-2F67-157F-5382-4A3AD49B6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2278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D19C7F-ACC3-4152-9F77-51A5E2039387}"/>
              </a:ext>
            </a:extLst>
          </p:cNvPr>
          <p:cNvSpPr txBox="1"/>
          <p:nvPr/>
        </p:nvSpPr>
        <p:spPr>
          <a:xfrm>
            <a:off x="620703" y="6500813"/>
            <a:ext cx="3785645" cy="3238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19063" indent="0" defTabSz="457200">
              <a:buSzPct val="60000"/>
            </a:pPr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Raleway Lining Light" panose="020B0403030101060003" pitchFamily="34" charset="0"/>
              </a:rPr>
              <a:t>Alliant Insurance Services |   Proprietary &amp; Confidential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D94199D-7597-4AC3-88BD-788A8F4C4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20754"/>
            <a:ext cx="10500360" cy="818374"/>
          </a:xfrm>
        </p:spPr>
        <p:txBody>
          <a:bodyPr anchor="t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44B362AC-1FDE-4733-973D-F83AC392C2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17297" y="2473570"/>
            <a:ext cx="5021263" cy="28881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742950" indent="-285750">
              <a:buClr>
                <a:schemeClr val="accent1"/>
              </a:buClr>
              <a:buFont typeface="Raleway Lining" panose="020B0503030101060003" pitchFamily="34" charset="0"/>
              <a:buChar char="›"/>
              <a:defRPr>
                <a:solidFill>
                  <a:schemeClr val="bg1"/>
                </a:solidFill>
              </a:defRPr>
            </a:lvl2pPr>
            <a:lvl3pPr marL="1200150" indent="-285750">
              <a:buClr>
                <a:schemeClr val="accent1"/>
              </a:buClr>
              <a:buFont typeface="Raleway Lining" panose="020B0503030101060003" pitchFamily="34" charset="0"/>
              <a:buChar char="›"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53792BE0-01EA-4EB3-95C7-00B48D61D3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53441" y="2473570"/>
            <a:ext cx="5021263" cy="28881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742950" indent="-285750">
              <a:buClr>
                <a:schemeClr val="accent1"/>
              </a:buClr>
              <a:buFont typeface="Raleway Lining" panose="020B0503030101060003" pitchFamily="34" charset="0"/>
              <a:buChar char="›"/>
              <a:defRPr>
                <a:solidFill>
                  <a:schemeClr val="bg1"/>
                </a:solidFill>
              </a:defRPr>
            </a:lvl2pPr>
            <a:lvl3pPr marL="1200150" indent="-285750">
              <a:buClr>
                <a:schemeClr val="accent1"/>
              </a:buClr>
              <a:buFont typeface="Raleway Lining" panose="020B0503030101060003" pitchFamily="34" charset="0"/>
              <a:buChar char="›"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7C94519-8141-2098-DD4F-C8059F4AE4E7}"/>
              </a:ext>
            </a:extLst>
          </p:cNvPr>
          <p:cNvSpPr/>
          <p:nvPr/>
        </p:nvSpPr>
        <p:spPr>
          <a:xfrm>
            <a:off x="0" y="1118320"/>
            <a:ext cx="234616" cy="856530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3004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char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hild and a child playing with sand on a beach&#10;&#10;AI-generated content may be incorrect.">
            <a:extLst>
              <a:ext uri="{FF2B5EF4-FFF2-40B4-BE49-F238E27FC236}">
                <a16:creationId xmlns:a16="http://schemas.microsoft.com/office/drawing/2014/main" id="{57F2A4C9-A0F9-732A-2217-52F49C3EF9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98"/>
          <a:stretch/>
        </p:blipFill>
        <p:spPr>
          <a:xfrm>
            <a:off x="-267943" y="-1"/>
            <a:ext cx="12459943" cy="685800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E6E46E7-1A45-2951-B32B-7A2494CAE14F}"/>
              </a:ext>
            </a:extLst>
          </p:cNvPr>
          <p:cNvSpPr/>
          <p:nvPr userDrawn="1"/>
        </p:nvSpPr>
        <p:spPr>
          <a:xfrm>
            <a:off x="0" y="0"/>
            <a:ext cx="12192000" cy="6867427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"/>
                  <a:lumOff val="95000"/>
                  <a:alpha val="64000"/>
                </a:schemeClr>
              </a:gs>
              <a:gs pos="0">
                <a:schemeClr val="tx2">
                  <a:lumMod val="10000"/>
                  <a:lumOff val="9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D19C7F-ACC3-4152-9F77-51A5E2039387}"/>
              </a:ext>
            </a:extLst>
          </p:cNvPr>
          <p:cNvSpPr txBox="1"/>
          <p:nvPr/>
        </p:nvSpPr>
        <p:spPr>
          <a:xfrm>
            <a:off x="620703" y="6500813"/>
            <a:ext cx="3785645" cy="3238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19063" indent="0" defTabSz="457200">
              <a:buSzPct val="60000"/>
            </a:pPr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Raleway Lining Light" panose="020B0403030101060003" pitchFamily="34" charset="0"/>
              </a:rPr>
              <a:t>Alliant Insurance Services |   Proprietary &amp; Confidential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D94199D-7597-4AC3-88BD-788A8F4C4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20754"/>
            <a:ext cx="10500360" cy="818374"/>
          </a:xfrm>
        </p:spPr>
        <p:txBody>
          <a:bodyPr anchor="t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44B362AC-1FDE-4733-973D-F83AC392C2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17297" y="2473570"/>
            <a:ext cx="5021263" cy="28881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742950" indent="-285750">
              <a:buClr>
                <a:schemeClr val="accent1"/>
              </a:buClr>
              <a:buFont typeface="Raleway Lining" panose="020B0503030101060003" pitchFamily="34" charset="0"/>
              <a:buChar char="›"/>
              <a:defRPr>
                <a:solidFill>
                  <a:schemeClr val="bg1"/>
                </a:solidFill>
              </a:defRPr>
            </a:lvl2pPr>
            <a:lvl3pPr marL="1200150" indent="-285750">
              <a:buClr>
                <a:schemeClr val="accent1"/>
              </a:buClr>
              <a:buFont typeface="Raleway Lining" panose="020B0503030101060003" pitchFamily="34" charset="0"/>
              <a:buChar char="›"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53792BE0-01EA-4EB3-95C7-00B48D61D3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53441" y="2473570"/>
            <a:ext cx="5021263" cy="28881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742950" indent="-285750">
              <a:buClr>
                <a:schemeClr val="accent1"/>
              </a:buClr>
              <a:buFont typeface="Raleway Lining" panose="020B0503030101060003" pitchFamily="34" charset="0"/>
              <a:buChar char="›"/>
              <a:defRPr>
                <a:solidFill>
                  <a:schemeClr val="bg1"/>
                </a:solidFill>
              </a:defRPr>
            </a:lvl2pPr>
            <a:lvl3pPr marL="1200150" indent="-285750">
              <a:buClr>
                <a:schemeClr val="accent1"/>
              </a:buClr>
              <a:buFont typeface="Raleway Lining" panose="020B0503030101060003" pitchFamily="34" charset="0"/>
              <a:buChar char="›"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7C94519-8141-2098-DD4F-C8059F4AE4E7}"/>
              </a:ext>
            </a:extLst>
          </p:cNvPr>
          <p:cNvSpPr/>
          <p:nvPr/>
        </p:nvSpPr>
        <p:spPr>
          <a:xfrm>
            <a:off x="0" y="1118320"/>
            <a:ext cx="234616" cy="856530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5755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4701177" y="636172"/>
            <a:ext cx="0" cy="574765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83702" y="2691626"/>
            <a:ext cx="3473335" cy="986522"/>
          </a:xfrm>
        </p:spPr>
        <p:txBody>
          <a:bodyPr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5178697" y="872203"/>
            <a:ext cx="6330811" cy="50209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4AB660E-CA50-C61E-CA38-88FBB3D67A61}"/>
              </a:ext>
            </a:extLst>
          </p:cNvPr>
          <p:cNvSpPr/>
          <p:nvPr/>
        </p:nvSpPr>
        <p:spPr>
          <a:xfrm>
            <a:off x="383702" y="0"/>
            <a:ext cx="1194745" cy="243752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357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702" y="682876"/>
            <a:ext cx="3761509" cy="1121696"/>
          </a:xfrm>
        </p:spPr>
        <p:txBody>
          <a:bodyPr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22205" y="682876"/>
            <a:ext cx="6187303" cy="370808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4724400" y="636172"/>
            <a:ext cx="0" cy="574765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8E9788B-BF56-45A8-BA4A-C961046F234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65087" y="2041458"/>
            <a:ext cx="3780123" cy="23495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bg2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20B192-1F81-1056-334E-7EBBA8E9DC64}"/>
              </a:ext>
            </a:extLst>
          </p:cNvPr>
          <p:cNvSpPr/>
          <p:nvPr/>
        </p:nvSpPr>
        <p:spPr>
          <a:xfrm>
            <a:off x="383702" y="0"/>
            <a:ext cx="1194745" cy="243752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8300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_1-turq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FD8EEA-443D-42ED-A247-75FD9E80F1C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4" y="0"/>
            <a:ext cx="4130766" cy="638382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Raleway Lining" panose="020B0503030101060003" pitchFamily="34" charset="0"/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877" y="1491040"/>
            <a:ext cx="2604655" cy="1700874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755336" y="1522264"/>
            <a:ext cx="6621501" cy="4181768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4E32376E-9A5B-4369-A3C9-A19BD7AF80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7877" y="3191914"/>
            <a:ext cx="2640013" cy="498475"/>
          </a:xfrm>
        </p:spPr>
        <p:txBody>
          <a:bodyPr>
            <a:noAutofit/>
          </a:bodyPr>
          <a:lstStyle>
            <a:lvl1pPr>
              <a:defRPr sz="2000">
                <a:solidFill>
                  <a:schemeClr val="accent1"/>
                </a:solidFill>
                <a:latin typeface="Raleway Lining" panose="020B05030301010600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FF9A8D-B872-8875-1229-2B0D528E1627}"/>
              </a:ext>
            </a:extLst>
          </p:cNvPr>
          <p:cNvSpPr/>
          <p:nvPr/>
        </p:nvSpPr>
        <p:spPr>
          <a:xfrm>
            <a:off x="548640" y="0"/>
            <a:ext cx="1249680" cy="203200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3201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72204"/>
            <a:ext cx="3761509" cy="818374"/>
          </a:xfrm>
        </p:spPr>
        <p:txBody>
          <a:bodyPr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8698" y="872204"/>
            <a:ext cx="4699596" cy="370808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145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B6D418F-10AC-6078-CCDE-D0318194C2B2}"/>
              </a:ext>
            </a:extLst>
          </p:cNvPr>
          <p:cNvSpPr/>
          <p:nvPr/>
        </p:nvSpPr>
        <p:spPr>
          <a:xfrm>
            <a:off x="0" y="-1"/>
            <a:ext cx="5713046" cy="685799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63000"/>
                </a:schemeClr>
              </a:gs>
              <a:gs pos="33000">
                <a:srgbClr val="F9F9F9"/>
              </a:gs>
              <a:gs pos="77000">
                <a:schemeClr val="bg1"/>
              </a:gs>
              <a:gs pos="100000">
                <a:schemeClr val="bg1">
                  <a:lumMod val="85000"/>
                  <a:alpha val="54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8D7121CB-6778-4FB2-95D3-F1A6E17185F1}"/>
              </a:ext>
            </a:extLst>
          </p:cNvPr>
          <p:cNvSpPr>
            <a:spLocks noGrp="1" noChangeAspect="1"/>
          </p:cNvSpPr>
          <p:nvPr>
            <p:ph type="pic" idx="14" hasCustomPrompt="1"/>
          </p:nvPr>
        </p:nvSpPr>
        <p:spPr>
          <a:xfrm>
            <a:off x="5713046" y="0"/>
            <a:ext cx="6478953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/>
          <a:lstStyle>
            <a:lvl1pPr marL="0" indent="0" algn="ctr">
              <a:buNone/>
              <a:defRPr sz="30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en-US" dirty="0"/>
              <a:t>Click icon to add photo.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92FF086-9A95-6B6A-F002-0F967FFAF6CC}"/>
              </a:ext>
            </a:extLst>
          </p:cNvPr>
          <p:cNvSpPr/>
          <p:nvPr/>
        </p:nvSpPr>
        <p:spPr>
          <a:xfrm>
            <a:off x="493375" y="0"/>
            <a:ext cx="937469" cy="197024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8390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char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01792404-CE87-436D-A378-67688A65FFF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6600" y="2630324"/>
            <a:ext cx="10601959" cy="2300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Raleway Lining" panose="020B0503030101060003" pitchFamily="34" charset="0"/>
              </a:defRPr>
            </a:lvl1pPr>
            <a:lvl2pPr marL="630238" indent="-173038">
              <a:buClr>
                <a:schemeClr val="accent1"/>
              </a:buClr>
              <a:buFont typeface="Raleway Lining" panose="020B0503030101060003" pitchFamily="34" charset="0"/>
              <a:buChar char="›"/>
              <a:defRPr>
                <a:solidFill>
                  <a:schemeClr val="bg1"/>
                </a:solidFill>
                <a:latin typeface="Raleway Lining" panose="020B0503030101060003" pitchFamily="34" charset="0"/>
              </a:defRPr>
            </a:lvl2pPr>
            <a:lvl3pPr marL="1087438" indent="-173038">
              <a:buClr>
                <a:schemeClr val="accent1"/>
              </a:buClr>
              <a:buFont typeface="Raleway Lining" panose="020B0503030101060003" pitchFamily="34" charset="0"/>
              <a:buChar char="›"/>
              <a:defRPr>
                <a:solidFill>
                  <a:schemeClr val="bg1"/>
                </a:solidFill>
                <a:latin typeface="Raleway Lining" panose="020B0503030101060003" pitchFamily="34" charset="0"/>
              </a:defRPr>
            </a:lvl3pPr>
            <a:lvl4pPr>
              <a:defRPr>
                <a:solidFill>
                  <a:schemeClr val="bg1"/>
                </a:solidFill>
                <a:latin typeface="Raleway Lining" panose="020B0503030101060003" pitchFamily="34" charset="0"/>
              </a:defRPr>
            </a:lvl4pPr>
            <a:lvl5pPr>
              <a:defRPr>
                <a:solidFill>
                  <a:schemeClr val="bg1"/>
                </a:solidFill>
                <a:latin typeface="Raleway Lining" panose="020B05030301010600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827040-CC18-4BAF-B773-FE9F58D12221}"/>
              </a:ext>
            </a:extLst>
          </p:cNvPr>
          <p:cNvSpPr txBox="1"/>
          <p:nvPr/>
        </p:nvSpPr>
        <p:spPr>
          <a:xfrm>
            <a:off x="620703" y="6500813"/>
            <a:ext cx="3785645" cy="3238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19063" indent="0" defTabSz="457200">
              <a:buSzPct val="60000"/>
            </a:pPr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Raleway Lining Light" panose="020B0403030101060003" pitchFamily="34" charset="0"/>
              </a:rPr>
              <a:t>Alliant Insurance Services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4661EE6-DF3A-43FB-9FEC-7D3CB7489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702" y="860922"/>
            <a:ext cx="10888810" cy="712048"/>
          </a:xfrm>
        </p:spPr>
        <p:txBody>
          <a:bodyPr anchor="t"/>
          <a:lstStyle>
            <a:lvl1pPr marL="0" indent="0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57F5B38-9A72-F52D-C570-5A8F7E092EF4}"/>
              </a:ext>
            </a:extLst>
          </p:cNvPr>
          <p:cNvSpPr/>
          <p:nvPr/>
        </p:nvSpPr>
        <p:spPr>
          <a:xfrm>
            <a:off x="548640" y="0"/>
            <a:ext cx="1249680" cy="203200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6847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1_char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AA11DE-3DC1-7F8F-CC35-6E6F6AB8D5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2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838200" y="872204"/>
            <a:ext cx="10500360" cy="818374"/>
          </a:xfrm>
        </p:spPr>
        <p:txBody>
          <a:bodyPr anchor="t"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950505" y="2119141"/>
            <a:ext cx="10388055" cy="3708082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4160F6-4755-40B7-8EF4-338655A91B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7753" y="6383829"/>
            <a:ext cx="1097916" cy="2393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1988B0C-C272-4E16-8EF3-4082D437CF78}"/>
              </a:ext>
            </a:extLst>
          </p:cNvPr>
          <p:cNvSpPr txBox="1"/>
          <p:nvPr/>
        </p:nvSpPr>
        <p:spPr>
          <a:xfrm>
            <a:off x="620703" y="6500813"/>
            <a:ext cx="3785645" cy="3238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19063" indent="0" defTabSz="457200">
              <a:buSzPct val="60000"/>
            </a:pPr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Raleway Lining Light" panose="020B0403030101060003" pitchFamily="34" charset="0"/>
              </a:rPr>
              <a:t>Alliant Insurance Services </a:t>
            </a:r>
          </a:p>
        </p:txBody>
      </p:sp>
    </p:spTree>
    <p:extLst>
      <p:ext uri="{BB962C8B-B14F-4D97-AF65-F5344CB8AC3E}">
        <p14:creationId xmlns:p14="http://schemas.microsoft.com/office/powerpoint/2010/main" val="20140075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har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140B698-103D-40CF-AD1E-8AD0453BDBA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299" y="2943105"/>
            <a:ext cx="3553504" cy="77466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B5F3B7D-125D-4AA6-8B06-0DA3AC0E82F1}"/>
              </a:ext>
            </a:extLst>
          </p:cNvPr>
          <p:cNvSpPr txBox="1"/>
          <p:nvPr/>
        </p:nvSpPr>
        <p:spPr>
          <a:xfrm>
            <a:off x="4730245" y="6168635"/>
            <a:ext cx="225254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www.alliant.com/construction</a:t>
            </a:r>
          </a:p>
          <a:p>
            <a:pPr algn="ctr"/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Construction@alliant.com</a:t>
            </a:r>
            <a:endParaRPr lang="en-US" sz="1000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7" name="Straight Connector 16"/>
          <p:cNvCxnSpPr>
            <a:cxnSpLocks/>
          </p:cNvCxnSpPr>
          <p:nvPr/>
        </p:nvCxnSpPr>
        <p:spPr>
          <a:xfrm flipV="1">
            <a:off x="5867152" y="2943105"/>
            <a:ext cx="0" cy="774664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5079D86A-9C65-4440-BE07-CD8996EF55E3}"/>
              </a:ext>
            </a:extLst>
          </p:cNvPr>
          <p:cNvSpPr/>
          <p:nvPr/>
        </p:nvSpPr>
        <p:spPr>
          <a:xfrm>
            <a:off x="612949" y="251209"/>
            <a:ext cx="1838849" cy="2813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FEAD96-4C43-46F1-B7F9-7CD62398D1A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4559" y="2725675"/>
            <a:ext cx="5029636" cy="1481456"/>
          </a:xfrm>
          <a:prstGeom prst="rect">
            <a:avLst/>
          </a:prstGeom>
        </p:spPr>
      </p:pic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65F65819-04BF-4692-935E-31A07128CC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11122" y="4558111"/>
            <a:ext cx="4056030" cy="125954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742950" indent="-285750">
              <a:buClr>
                <a:schemeClr val="accent1"/>
              </a:buClr>
              <a:buFont typeface="Raleway Lining" panose="020B0503030101060003" pitchFamily="34" charset="0"/>
              <a:buChar char="›"/>
              <a:defRPr>
                <a:solidFill>
                  <a:schemeClr val="bg1"/>
                </a:solidFill>
              </a:defRPr>
            </a:lvl2pPr>
            <a:lvl3pPr marL="1200150" indent="-285750">
              <a:buClr>
                <a:schemeClr val="accent1"/>
              </a:buClr>
              <a:buFont typeface="Raleway Lining" panose="020B0503030101060003" pitchFamily="34" charset="0"/>
              <a:buChar char="›"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BDC46AD2-350E-4C06-A9AB-6DE798AAF5B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24850" y="4558111"/>
            <a:ext cx="4056030" cy="125954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742950" indent="-285750">
              <a:buClr>
                <a:schemeClr val="accent1"/>
              </a:buClr>
              <a:buFont typeface="Raleway Lining" panose="020B0503030101060003" pitchFamily="34" charset="0"/>
              <a:buChar char="›"/>
              <a:defRPr>
                <a:solidFill>
                  <a:schemeClr val="bg1"/>
                </a:solidFill>
              </a:defRPr>
            </a:lvl2pPr>
            <a:lvl3pPr marL="1200150" indent="-285750">
              <a:buClr>
                <a:schemeClr val="accent1"/>
              </a:buClr>
              <a:buFont typeface="Raleway Lining" panose="020B0503030101060003" pitchFamily="34" charset="0"/>
              <a:buChar char="›"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F84F252-1007-4559-8AB8-9D28C88E3368}"/>
              </a:ext>
            </a:extLst>
          </p:cNvPr>
          <p:cNvSpPr/>
          <p:nvPr/>
        </p:nvSpPr>
        <p:spPr>
          <a:xfrm>
            <a:off x="612949" y="6444343"/>
            <a:ext cx="3120851" cy="2813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0628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1_1-turq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8D7121CB-6778-4FB2-95D3-F1A6E17185F1}"/>
              </a:ext>
            </a:extLst>
          </p:cNvPr>
          <p:cNvSpPr>
            <a:spLocks noGrp="1" noChangeAspect="1"/>
          </p:cNvSpPr>
          <p:nvPr>
            <p:ph type="pic" idx="14" hasCustomPrompt="1"/>
          </p:nvPr>
        </p:nvSpPr>
        <p:spPr>
          <a:xfrm>
            <a:off x="0" y="0"/>
            <a:ext cx="6096001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/>
          <a:lstStyle>
            <a:lvl1pPr marL="0" indent="0" algn="ctr">
              <a:buNone/>
              <a:defRPr sz="30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en-US" dirty="0"/>
              <a:t>Click icon to add photo.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C73ABCD-7608-C87D-7427-CB17AC91A928}"/>
              </a:ext>
            </a:extLst>
          </p:cNvPr>
          <p:cNvSpPr/>
          <p:nvPr/>
        </p:nvSpPr>
        <p:spPr>
          <a:xfrm>
            <a:off x="0" y="4503174"/>
            <a:ext cx="5565058" cy="147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Raleway Lining" panose="020B0503030101060003" pitchFamily="34" charset="0"/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BB2E64-16AD-416D-BD89-E1ACDA6DB55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22859" y="2133600"/>
            <a:ext cx="5269132" cy="3843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55DD801-1ADA-49DF-B695-A0DDD9933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9" y="4721869"/>
            <a:ext cx="4794790" cy="1036785"/>
          </a:xfrm>
        </p:spPr>
        <p:txBody>
          <a:bodyPr anchor="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C56F652-CCBC-825C-A49B-AEEC741165F2}"/>
              </a:ext>
            </a:extLst>
          </p:cNvPr>
          <p:cNvSpPr/>
          <p:nvPr/>
        </p:nvSpPr>
        <p:spPr>
          <a:xfrm>
            <a:off x="6422859" y="0"/>
            <a:ext cx="1194745" cy="243752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9381EF3-0D9B-70A9-5709-0E1FF4F4703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422859" y="1114089"/>
            <a:ext cx="5269132" cy="708025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2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7582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1-turq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8D7121CB-6778-4FB2-95D3-F1A6E17185F1}"/>
              </a:ext>
            </a:extLst>
          </p:cNvPr>
          <p:cNvSpPr>
            <a:spLocks noGrp="1" noChangeAspect="1"/>
          </p:cNvSpPr>
          <p:nvPr>
            <p:ph type="pic" idx="14" hasCustomPrompt="1"/>
          </p:nvPr>
        </p:nvSpPr>
        <p:spPr>
          <a:xfrm>
            <a:off x="0" y="0"/>
            <a:ext cx="5322014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/>
          <a:lstStyle>
            <a:lvl1pPr marL="0" indent="0" algn="ctr">
              <a:buNone/>
              <a:defRPr sz="30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en-US" dirty="0"/>
              <a:t>Click icon to add photo.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22014" y="0"/>
            <a:ext cx="6869986" cy="1407559"/>
          </a:xfrm>
          <a:noFill/>
        </p:spPr>
        <p:txBody>
          <a:bodyPr anchor="ctr">
            <a:noAutofit/>
          </a:bodyPr>
          <a:lstStyle>
            <a:lvl1pPr marL="403225" indent="0" algn="l"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9125" y="1418141"/>
            <a:ext cx="5740388" cy="466416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>
              <a:buClr>
                <a:schemeClr val="bg2">
                  <a:lumMod val="75000"/>
                  <a:lumOff val="25000"/>
                </a:schemeClr>
              </a:buClr>
              <a:buFont typeface="Calibri" panose="020F0502020204030204" pitchFamily="34" charset="0"/>
              <a:buChar char="›"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660B22-B949-6172-9410-180361F10511}"/>
              </a:ext>
            </a:extLst>
          </p:cNvPr>
          <p:cNvSpPr/>
          <p:nvPr/>
        </p:nvSpPr>
        <p:spPr>
          <a:xfrm>
            <a:off x="5769125" y="10583"/>
            <a:ext cx="1124835" cy="205728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311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1-turq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0703" y="383457"/>
            <a:ext cx="10888810" cy="581305"/>
          </a:xfrm>
        </p:spPr>
        <p:txBody>
          <a:bodyPr anchor="t"/>
          <a:lstStyle>
            <a:lvl1pPr marL="0" indent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703" y="1540043"/>
            <a:ext cx="10888810" cy="45417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A177EB-0D00-D80C-7622-0934EE47EBD2}"/>
              </a:ext>
            </a:extLst>
          </p:cNvPr>
          <p:cNvSpPr/>
          <p:nvPr/>
        </p:nvSpPr>
        <p:spPr>
          <a:xfrm>
            <a:off x="620703" y="0"/>
            <a:ext cx="1124835" cy="205728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322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1-turq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45394"/>
            <a:ext cx="10577472" cy="785774"/>
          </a:xfrm>
        </p:spPr>
        <p:txBody>
          <a:bodyPr anchor="t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1548" y="4456666"/>
            <a:ext cx="1670042" cy="11095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01926" y="6302477"/>
            <a:ext cx="3166560" cy="446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81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1-turq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0703" y="1112922"/>
            <a:ext cx="2976739" cy="1612232"/>
          </a:xfrm>
        </p:spPr>
        <p:txBody>
          <a:bodyPr anchor="t"/>
          <a:lstStyle>
            <a:lvl1pPr marL="0" indent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83529" y="1112921"/>
            <a:ext cx="7525984" cy="503521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7E5EF4-CE58-AD67-CC57-E8B919BFADB0}"/>
              </a:ext>
            </a:extLst>
          </p:cNvPr>
          <p:cNvSpPr/>
          <p:nvPr/>
        </p:nvSpPr>
        <p:spPr>
          <a:xfrm>
            <a:off x="0" y="1112921"/>
            <a:ext cx="234616" cy="856530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817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1-turq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0703" y="442049"/>
            <a:ext cx="10888810" cy="712048"/>
          </a:xfrm>
        </p:spPr>
        <p:txBody>
          <a:bodyPr anchor="t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703" y="1630280"/>
            <a:ext cx="10794969" cy="4297184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63AA6E-CF35-63DC-B985-7A2242DC7785}"/>
              </a:ext>
            </a:extLst>
          </p:cNvPr>
          <p:cNvSpPr/>
          <p:nvPr/>
        </p:nvSpPr>
        <p:spPr>
          <a:xfrm>
            <a:off x="5498627" y="0"/>
            <a:ext cx="1194745" cy="243752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584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1-turq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9DEB2D4-63B0-4F95-B9AB-E4A87A8B2D0A}"/>
              </a:ext>
            </a:extLst>
          </p:cNvPr>
          <p:cNvSpPr/>
          <p:nvPr/>
        </p:nvSpPr>
        <p:spPr>
          <a:xfrm>
            <a:off x="0" y="0"/>
            <a:ext cx="3555332" cy="63838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090" y="1106685"/>
            <a:ext cx="2835390" cy="1700874"/>
          </a:xfrm>
        </p:spPr>
        <p:txBody>
          <a:bodyPr anchor="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6872" y="1106685"/>
            <a:ext cx="7692641" cy="4181768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E32376E-9A5B-4369-A3C9-A19BD7AF80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5090" y="2902138"/>
            <a:ext cx="2640013" cy="579551"/>
          </a:xfrm>
        </p:spPr>
        <p:txBody>
          <a:bodyPr>
            <a:noAutofit/>
          </a:bodyPr>
          <a:lstStyle>
            <a:lvl1pPr>
              <a:defRPr sz="2000">
                <a:solidFill>
                  <a:schemeClr val="accent1"/>
                </a:solidFill>
                <a:latin typeface="Raleway Lining" panose="020B05030301010600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0764C7-89F8-2894-855D-8744B24ECAB3}"/>
              </a:ext>
            </a:extLst>
          </p:cNvPr>
          <p:cNvSpPr/>
          <p:nvPr/>
        </p:nvSpPr>
        <p:spPr>
          <a:xfrm>
            <a:off x="0" y="1112921"/>
            <a:ext cx="234616" cy="856530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388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1-turq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E5CB795-4FDA-30B6-FEE3-1BB532191986}"/>
              </a:ext>
            </a:extLst>
          </p:cNvPr>
          <p:cNvSpPr/>
          <p:nvPr/>
        </p:nvSpPr>
        <p:spPr>
          <a:xfrm>
            <a:off x="-1" y="0"/>
            <a:ext cx="3308351" cy="63838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090" y="2815169"/>
            <a:ext cx="2835390" cy="1700874"/>
          </a:xfrm>
        </p:spPr>
        <p:txBody>
          <a:bodyPr anchor="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6872" y="1106685"/>
            <a:ext cx="7692641" cy="4181768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E32376E-9A5B-4369-A3C9-A19BD7AF80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5090" y="4610622"/>
            <a:ext cx="2835390" cy="579551"/>
          </a:xfrm>
        </p:spPr>
        <p:txBody>
          <a:bodyPr>
            <a:noAutofit/>
          </a:bodyPr>
          <a:lstStyle>
            <a:lvl1pPr>
              <a:defRPr sz="2000">
                <a:solidFill>
                  <a:schemeClr val="accent1"/>
                </a:solidFill>
                <a:latin typeface="Raleway Lining" panose="020B05030301010600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0764C7-89F8-2894-855D-8744B24ECAB3}"/>
              </a:ext>
            </a:extLst>
          </p:cNvPr>
          <p:cNvSpPr/>
          <p:nvPr/>
        </p:nvSpPr>
        <p:spPr>
          <a:xfrm>
            <a:off x="0" y="2821405"/>
            <a:ext cx="234616" cy="856530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25CE421-0983-A37A-B0FF-367E3043F5D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308350" cy="267652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07018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0703" y="325013"/>
            <a:ext cx="11071288" cy="7120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6313" y="6383829"/>
            <a:ext cx="29256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2FB2A-BF4D-458B-A151-ED9E4E657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0703" y="1528012"/>
            <a:ext cx="11071288" cy="46489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BA4FD5-C610-44EB-9415-8B4FC3785CAC}"/>
              </a:ext>
            </a:extLst>
          </p:cNvPr>
          <p:cNvSpPr txBox="1"/>
          <p:nvPr/>
        </p:nvSpPr>
        <p:spPr>
          <a:xfrm>
            <a:off x="620703" y="6500813"/>
            <a:ext cx="3785645" cy="3238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19063" indent="0" defTabSz="457200">
              <a:buSzPct val="60000"/>
            </a:pPr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 Lining Light" panose="020B0403030101060003" pitchFamily="34" charset="0"/>
              </a:rPr>
              <a:t>Alliant Insurance Services |   Proprietary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788985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704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705" r:id="rId15"/>
    <p:sldLayoutId id="2147483696" r:id="rId16"/>
    <p:sldLayoutId id="2147483697" r:id="rId17"/>
    <p:sldLayoutId id="2147483698" r:id="rId18"/>
    <p:sldLayoutId id="2147483699" r:id="rId19"/>
    <p:sldLayoutId id="2147483700" r:id="rId20"/>
    <p:sldLayoutId id="2147483701" r:id="rId21"/>
    <p:sldLayoutId id="2147483702" r:id="rId22"/>
    <p:sldLayoutId id="2147483703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>
              <a:lumMod val="85000"/>
              <a:lumOff val="15000"/>
            </a:schemeClr>
          </a:solidFill>
          <a:latin typeface="+mj-lt"/>
          <a:ea typeface="+mn-ea"/>
          <a:cs typeface="Segoe UI" panose="020B0502040204020203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>
              <a:lumMod val="85000"/>
              <a:lumOff val="15000"/>
            </a:schemeClr>
          </a:solidFill>
          <a:latin typeface="+mj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>
              <a:lumMod val="85000"/>
              <a:lumOff val="15000"/>
            </a:schemeClr>
          </a:solidFill>
          <a:latin typeface="+mj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>
              <a:lumMod val="85000"/>
              <a:lumOff val="15000"/>
            </a:schemeClr>
          </a:solidFill>
          <a:latin typeface="+mj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>
              <a:lumMod val="85000"/>
              <a:lumOff val="15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orient="horz" pos="2160" userDrawn="1">
          <p15:clr>
            <a:srgbClr val="F26B43"/>
          </p15:clr>
        </p15:guide>
        <p15:guide id="4" pos="51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dirty="0"/>
              <a:t>Child Protection &amp; Insurance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488212" y="4106206"/>
            <a:ext cx="4818894" cy="1231769"/>
          </a:xfrm>
        </p:spPr>
        <p:txBody>
          <a:bodyPr>
            <a:normAutofit/>
          </a:bodyPr>
          <a:lstStyle/>
          <a:p>
            <a:r>
              <a:rPr sz="2000" dirty="0">
                <a:latin typeface="+mj-lt"/>
              </a:rPr>
              <a:t>A Strategic Framework for YMCAs</a:t>
            </a:r>
          </a:p>
          <a:p>
            <a:r>
              <a:rPr sz="2000" dirty="0">
                <a:latin typeface="+mj-lt"/>
              </a:rPr>
              <a:t>Prevention • Detection • Response • Risk Transfer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1B550D39-38D7-4D53-FD94-CAD12765D9EF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3046" y="0"/>
            <a:ext cx="6478953" cy="6154994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What Underwriters Evaluate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5022" y="1106685"/>
            <a:ext cx="7692641" cy="4181768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Clr>
                <a:srgbClr val="1997AC"/>
              </a:buClr>
              <a:buFont typeface="Avenir Next LT Pro" panose="020B0504020202020204" pitchFamily="34" charset="0"/>
              <a:buChar char="›"/>
            </a:pPr>
            <a:r>
              <a:rPr dirty="0"/>
              <a:t>Background check rigor &amp; documentation</a:t>
            </a:r>
          </a:p>
          <a:p>
            <a:pPr marL="342900" indent="-342900">
              <a:lnSpc>
                <a:spcPct val="150000"/>
              </a:lnSpc>
              <a:buClr>
                <a:srgbClr val="1997AC"/>
              </a:buClr>
              <a:buFont typeface="Avenir Next LT Pro" panose="020B0504020202020204" pitchFamily="34" charset="0"/>
              <a:buChar char="›"/>
            </a:pPr>
            <a:r>
              <a:rPr dirty="0"/>
              <a:t>Boundaries policies &amp; training metrics</a:t>
            </a:r>
          </a:p>
          <a:p>
            <a:pPr marL="342900" indent="-342900">
              <a:lnSpc>
                <a:spcPct val="150000"/>
              </a:lnSpc>
              <a:buClr>
                <a:srgbClr val="1997AC"/>
              </a:buClr>
              <a:buFont typeface="Avenir Next LT Pro" panose="020B0504020202020204" pitchFamily="34" charset="0"/>
              <a:buChar char="›"/>
            </a:pPr>
            <a:r>
              <a:rPr dirty="0"/>
              <a:t>Two-adult rule compliance</a:t>
            </a:r>
          </a:p>
          <a:p>
            <a:pPr marL="342900" indent="-342900">
              <a:lnSpc>
                <a:spcPct val="150000"/>
              </a:lnSpc>
              <a:buClr>
                <a:srgbClr val="1997AC"/>
              </a:buClr>
              <a:buFont typeface="Avenir Next LT Pro" panose="020B0504020202020204" pitchFamily="34" charset="0"/>
              <a:buChar char="›"/>
            </a:pPr>
            <a:r>
              <a:rPr dirty="0"/>
              <a:t>Locker room/changing area monitoring</a:t>
            </a:r>
          </a:p>
          <a:p>
            <a:pPr marL="342900" indent="-342900">
              <a:lnSpc>
                <a:spcPct val="150000"/>
              </a:lnSpc>
              <a:buClr>
                <a:srgbClr val="1997AC"/>
              </a:buClr>
              <a:buFont typeface="Avenir Next LT Pro" panose="020B0504020202020204" pitchFamily="34" charset="0"/>
              <a:buChar char="›"/>
            </a:pPr>
            <a:r>
              <a:rPr dirty="0"/>
              <a:t>Transportation protocols</a:t>
            </a:r>
          </a:p>
          <a:p>
            <a:pPr marL="342900" indent="-342900">
              <a:lnSpc>
                <a:spcPct val="150000"/>
              </a:lnSpc>
              <a:buClr>
                <a:srgbClr val="1997AC"/>
              </a:buClr>
              <a:buFont typeface="Avenir Next LT Pro" panose="020B0504020202020204" pitchFamily="34" charset="0"/>
              <a:buChar char="›"/>
            </a:pPr>
            <a:r>
              <a:rPr dirty="0"/>
              <a:t>Governance oversight &amp; audit history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FD4D4C9-01DB-2271-7FDF-EBDCD836E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6313" y="6383829"/>
            <a:ext cx="2925678" cy="365125"/>
          </a:xfrm>
        </p:spPr>
        <p:txBody>
          <a:bodyPr/>
          <a:lstStyle>
            <a:lvl1pPr>
              <a:defRPr>
                <a:latin typeface="Raleway Lining" panose="020B0503030101060003" pitchFamily="34" charset="0"/>
              </a:defRPr>
            </a:lvl1pPr>
          </a:lstStyle>
          <a:p>
            <a:fld id="{C1FF6DA9-008F-8B48-92A6-B652298478BF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t>Incident Response – First 24 Hours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9421" y="1012417"/>
            <a:ext cx="7692641" cy="4181768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Clr>
                <a:srgbClr val="1997AC"/>
              </a:buClr>
              <a:buFont typeface="Avenir Next LT Pro" panose="020B0504020202020204" pitchFamily="34" charset="0"/>
              <a:buChar char="›"/>
            </a:pPr>
            <a:r>
              <a:rPr dirty="0"/>
              <a:t>Ensure child safety immediately</a:t>
            </a:r>
          </a:p>
          <a:p>
            <a:pPr marL="342900" indent="-342900">
              <a:lnSpc>
                <a:spcPct val="150000"/>
              </a:lnSpc>
              <a:buClr>
                <a:srgbClr val="1997AC"/>
              </a:buClr>
              <a:buFont typeface="Avenir Next LT Pro" panose="020B0504020202020204" pitchFamily="34" charset="0"/>
              <a:buChar char="›"/>
            </a:pPr>
            <a:r>
              <a:rPr dirty="0"/>
              <a:t>Mandatory reporting to authorities</a:t>
            </a:r>
          </a:p>
          <a:p>
            <a:pPr marL="342900" indent="-342900">
              <a:lnSpc>
                <a:spcPct val="150000"/>
              </a:lnSpc>
              <a:buClr>
                <a:srgbClr val="1997AC"/>
              </a:buClr>
              <a:buFont typeface="Avenir Next LT Pro" panose="020B0504020202020204" pitchFamily="34" charset="0"/>
              <a:buChar char="›"/>
            </a:pPr>
            <a:r>
              <a:rPr dirty="0"/>
              <a:t>Remove staff from duty</a:t>
            </a:r>
          </a:p>
          <a:p>
            <a:pPr marL="342900" indent="-342900">
              <a:lnSpc>
                <a:spcPct val="150000"/>
              </a:lnSpc>
              <a:buClr>
                <a:srgbClr val="1997AC"/>
              </a:buClr>
              <a:buFont typeface="Avenir Next LT Pro" panose="020B0504020202020204" pitchFamily="34" charset="0"/>
              <a:buChar char="›"/>
            </a:pPr>
            <a:r>
              <a:rPr dirty="0"/>
              <a:t>Document facts only</a:t>
            </a:r>
          </a:p>
          <a:p>
            <a:pPr marL="342900" indent="-342900">
              <a:lnSpc>
                <a:spcPct val="150000"/>
              </a:lnSpc>
              <a:buClr>
                <a:srgbClr val="1997AC"/>
              </a:buClr>
              <a:buFont typeface="Avenir Next LT Pro" panose="020B0504020202020204" pitchFamily="34" charset="0"/>
              <a:buChar char="›"/>
            </a:pPr>
            <a:r>
              <a:rPr dirty="0"/>
              <a:t>Notify carrier/TPA promptly</a:t>
            </a:r>
            <a:endParaRPr lang="en-US" dirty="0"/>
          </a:p>
          <a:p>
            <a:pPr marL="342900" indent="-342900">
              <a:lnSpc>
                <a:spcPct val="150000"/>
              </a:lnSpc>
              <a:buClr>
                <a:srgbClr val="1997AC"/>
              </a:buClr>
              <a:buFont typeface="Avenir Next LT Pro" panose="020B0504020202020204" pitchFamily="34" charset="0"/>
              <a:buChar char="›"/>
            </a:pPr>
            <a:r>
              <a:rPr lang="en-US" dirty="0"/>
              <a:t>Preserve evidence (video, logs, statements)</a:t>
            </a:r>
          </a:p>
          <a:p>
            <a:pPr marL="342900" indent="-342900">
              <a:lnSpc>
                <a:spcPct val="150000"/>
              </a:lnSpc>
              <a:buClr>
                <a:srgbClr val="1997AC"/>
              </a:buClr>
              <a:buFont typeface="Avenir Next LT Pro" panose="020B0504020202020204" pitchFamily="34" charset="0"/>
              <a:buChar char="›"/>
            </a:pPr>
            <a:r>
              <a:rPr dirty="0"/>
              <a:t>Crisis communication initiated</a:t>
            </a:r>
          </a:p>
        </p:txBody>
      </p:sp>
      <p:pic>
        <p:nvPicPr>
          <p:cNvPr id="15" name="Picture Placeholder 14" descr="A group of people looking at papers&#10;&#10;AI-generated content may be incorrect.">
            <a:extLst>
              <a:ext uri="{FF2B5EF4-FFF2-40B4-BE49-F238E27FC236}">
                <a16:creationId xmlns:a16="http://schemas.microsoft.com/office/drawing/2014/main" id="{6148BEE1-E4F9-DB20-84D5-8E82B20F41C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308350" cy="2676525"/>
          </a:xfr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72C7052-E2BE-1B5A-909B-2BADE450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6313" y="6383829"/>
            <a:ext cx="2925678" cy="365125"/>
          </a:xfrm>
        </p:spPr>
        <p:txBody>
          <a:bodyPr/>
          <a:lstStyle>
            <a:lvl1pPr>
              <a:defRPr>
                <a:latin typeface="Raleway Lining" panose="020B0503030101060003" pitchFamily="34" charset="0"/>
              </a:defRPr>
            </a:lvl1pPr>
          </a:lstStyle>
          <a:p>
            <a:fld id="{C1FF6DA9-008F-8B48-92A6-B652298478BF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family running on a sidewalk&#10;&#10;AI-generated content may be incorrect.">
            <a:extLst>
              <a:ext uri="{FF2B5EF4-FFF2-40B4-BE49-F238E27FC236}">
                <a16:creationId xmlns:a16="http://schemas.microsoft.com/office/drawing/2014/main" id="{AFE30ACA-E69F-F4A9-06AB-C9987FBD29B7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322014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2014" y="0"/>
            <a:ext cx="6869986" cy="2130458"/>
          </a:xfrm>
        </p:spPr>
        <p:txBody>
          <a:bodyPr/>
          <a:lstStyle/>
          <a:p>
            <a:r>
              <a:rPr dirty="0"/>
              <a:t>Working With the Insurance Carrier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9125" y="1536570"/>
            <a:ext cx="5740388" cy="466416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>
              <a:lnSpc>
                <a:spcPct val="150000"/>
              </a:lnSpc>
            </a:pPr>
            <a:r>
              <a:rPr sz="2000" dirty="0"/>
              <a:t>Early engagement is critical</a:t>
            </a:r>
          </a:p>
          <a:p>
            <a:pPr>
              <a:lnSpc>
                <a:spcPct val="150000"/>
              </a:lnSpc>
            </a:pPr>
            <a:r>
              <a:rPr sz="2000" dirty="0"/>
              <a:t>Defense counsel selection</a:t>
            </a:r>
          </a:p>
          <a:p>
            <a:pPr>
              <a:lnSpc>
                <a:spcPct val="150000"/>
              </a:lnSpc>
            </a:pPr>
            <a:r>
              <a:rPr sz="2000" dirty="0"/>
              <a:t>Family communication guidance</a:t>
            </a:r>
          </a:p>
          <a:p>
            <a:pPr>
              <a:lnSpc>
                <a:spcPct val="150000"/>
              </a:lnSpc>
            </a:pPr>
            <a:r>
              <a:rPr sz="2000" dirty="0"/>
              <a:t>Investigation support</a:t>
            </a:r>
          </a:p>
          <a:p>
            <a:pPr>
              <a:lnSpc>
                <a:spcPct val="150000"/>
              </a:lnSpc>
            </a:pPr>
            <a:r>
              <a:rPr sz="2000" dirty="0"/>
              <a:t>Reserve management</a:t>
            </a:r>
          </a:p>
          <a:p>
            <a:pPr>
              <a:lnSpc>
                <a:spcPct val="150000"/>
              </a:lnSpc>
            </a:pPr>
            <a:r>
              <a:rPr sz="2000" dirty="0"/>
              <a:t>Documentation standards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86C37EC-21E7-3E94-32AF-0679B38BB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6313" y="6383829"/>
            <a:ext cx="2925678" cy="365125"/>
          </a:xfrm>
        </p:spPr>
        <p:txBody>
          <a:bodyPr/>
          <a:lstStyle>
            <a:lvl1pPr>
              <a:defRPr>
                <a:latin typeface="Raleway Lining" panose="020B0503030101060003" pitchFamily="34" charset="0"/>
              </a:defRPr>
            </a:lvl1pPr>
          </a:lstStyle>
          <a:p>
            <a:fld id="{C1FF6DA9-008F-8B48-92A6-B652298478BF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503" y="480291"/>
            <a:ext cx="10888810" cy="581305"/>
          </a:xfrm>
        </p:spPr>
        <p:txBody>
          <a:bodyPr/>
          <a:lstStyle/>
          <a:p>
            <a:r>
              <a:rPr dirty="0"/>
              <a:t>Risk-Financing Models for YMCAs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C7A0022-C41F-34E1-D92B-E26D6CB313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8484586"/>
              </p:ext>
            </p:extLst>
          </p:nvPr>
        </p:nvGraphicFramePr>
        <p:xfrm>
          <a:off x="749953" y="1872754"/>
          <a:ext cx="10100298" cy="8469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BB0A7477-6452-7188-B6CB-C45F50ED00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8489684"/>
              </p:ext>
            </p:extLst>
          </p:nvPr>
        </p:nvGraphicFramePr>
        <p:xfrm>
          <a:off x="749953" y="3746581"/>
          <a:ext cx="10100298" cy="8469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08E767F7-151F-1263-9256-11B318198C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1489660"/>
              </p:ext>
            </p:extLst>
          </p:nvPr>
        </p:nvGraphicFramePr>
        <p:xfrm>
          <a:off x="749953" y="4686583"/>
          <a:ext cx="10100298" cy="8469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C3DC9F09-58D6-C939-6754-8F0150EC017D}"/>
              </a:ext>
            </a:extLst>
          </p:cNvPr>
          <p:cNvSpPr/>
          <p:nvPr/>
        </p:nvSpPr>
        <p:spPr>
          <a:xfrm>
            <a:off x="759817" y="2799220"/>
            <a:ext cx="10090434" cy="846951"/>
          </a:xfrm>
          <a:prstGeom prst="homePlate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800" dirty="0"/>
              <a:t> Large deductible/SIR (control + cost efficiency)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788797F6-42E8-FE92-E661-613EA3245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6313" y="6383829"/>
            <a:ext cx="2925678" cy="365125"/>
          </a:xfrm>
        </p:spPr>
        <p:txBody>
          <a:bodyPr/>
          <a:lstStyle>
            <a:lvl1pPr>
              <a:defRPr>
                <a:latin typeface="Raleway Lining" panose="020B0503030101060003" pitchFamily="34" charset="0"/>
              </a:defRPr>
            </a:lvl1pPr>
          </a:lstStyle>
          <a:p>
            <a:fld id="{C1FF6DA9-008F-8B48-92A6-B652298478BF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E5B1335-5CD9-22D7-0F88-AF07F7D755D3}"/>
              </a:ext>
            </a:extLst>
          </p:cNvPr>
          <p:cNvSpPr/>
          <p:nvPr/>
        </p:nvSpPr>
        <p:spPr>
          <a:xfrm>
            <a:off x="5936559" y="1442301"/>
            <a:ext cx="4931685" cy="405352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99325A-8A18-1622-478A-4F71F315A317}"/>
              </a:ext>
            </a:extLst>
          </p:cNvPr>
          <p:cNvSpPr/>
          <p:nvPr/>
        </p:nvSpPr>
        <p:spPr>
          <a:xfrm>
            <a:off x="968634" y="1442301"/>
            <a:ext cx="4931685" cy="4053526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Case Study – Prevention Failure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4490" y="2196389"/>
            <a:ext cx="4435417" cy="2592928"/>
          </a:xfrm>
        </p:spPr>
        <p:txBody>
          <a:bodyPr>
            <a:normAutofit/>
          </a:bodyPr>
          <a:lstStyle/>
          <a:p>
            <a:pPr marL="342900" indent="-342900" algn="l">
              <a:buClr>
                <a:schemeClr val="bg1"/>
              </a:buClr>
              <a:buFont typeface="Avenir Next LT Pro" panose="020B0504020202020204" pitchFamily="34" charset="0"/>
              <a:buChar char="›"/>
            </a:pPr>
            <a:r>
              <a:rPr sz="2400" dirty="0">
                <a:solidFill>
                  <a:schemeClr val="bg1"/>
                </a:solidFill>
              </a:rPr>
              <a:t>$5.5M settlement</a:t>
            </a:r>
            <a:endParaRPr lang="en-US" sz="2400" dirty="0">
              <a:solidFill>
                <a:schemeClr val="bg1"/>
              </a:solidFill>
            </a:endParaRPr>
          </a:p>
          <a:p>
            <a:pPr marL="342900" indent="-342900" algn="l">
              <a:buClr>
                <a:schemeClr val="bg1"/>
              </a:buClr>
              <a:buFont typeface="Avenir Next LT Pro" panose="020B0504020202020204" pitchFamily="34" charset="0"/>
              <a:buChar char="›"/>
            </a:pPr>
            <a:r>
              <a:rPr lang="en-US" sz="2400" dirty="0">
                <a:solidFill>
                  <a:schemeClr val="bg1"/>
                </a:solidFill>
              </a:rPr>
              <a:t>Umbrella triggered</a:t>
            </a:r>
          </a:p>
          <a:p>
            <a:pPr marL="342900" indent="-342900" algn="l">
              <a:buClr>
                <a:schemeClr val="bg1"/>
              </a:buClr>
              <a:buFont typeface="Avenir Next LT Pro" panose="020B0504020202020204" pitchFamily="34" charset="0"/>
              <a:buChar char="›"/>
            </a:pPr>
            <a:r>
              <a:rPr sz="2400" dirty="0">
                <a:solidFill>
                  <a:schemeClr val="bg1"/>
                </a:solidFill>
              </a:rPr>
              <a:t>Organizational retraining &amp; facility redesign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2248B1-EA12-869E-8AEB-06F21A1561B0}"/>
              </a:ext>
            </a:extLst>
          </p:cNvPr>
          <p:cNvSpPr txBox="1"/>
          <p:nvPr/>
        </p:nvSpPr>
        <p:spPr>
          <a:xfrm>
            <a:off x="1352805" y="2154025"/>
            <a:ext cx="413273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bg1"/>
              </a:buClr>
              <a:buFont typeface="Avenir Next LT Pro" panose="020B0504020202020204" pitchFamily="34" charset="0"/>
              <a:buChar char="›"/>
            </a:pPr>
            <a:r>
              <a:rPr lang="en-US" sz="2400" dirty="0">
                <a:solidFill>
                  <a:schemeClr val="bg1"/>
                </a:solidFill>
              </a:rPr>
              <a:t>Observed boundary violations not documented</a:t>
            </a:r>
          </a:p>
          <a:p>
            <a:pPr marL="342900" indent="-342900">
              <a:buClr>
                <a:schemeClr val="bg1"/>
              </a:buClr>
              <a:buFont typeface="Avenir Next LT Pro" panose="020B0504020202020204" pitchFamily="34" charset="0"/>
              <a:buChar char="›"/>
            </a:pPr>
            <a:r>
              <a:rPr lang="en-US" sz="2400" dirty="0">
                <a:solidFill>
                  <a:schemeClr val="bg1"/>
                </a:solidFill>
              </a:rPr>
              <a:t>Under-supervised teen program area</a:t>
            </a:r>
          </a:p>
          <a:p>
            <a:pPr marL="342900" indent="-342900">
              <a:buClr>
                <a:schemeClr val="bg1"/>
              </a:buClr>
              <a:buFont typeface="Avenir Next LT Pro" panose="020B0504020202020204" pitchFamily="34" charset="0"/>
              <a:buChar char="›"/>
            </a:pPr>
            <a:r>
              <a:rPr lang="en-US" sz="2400" dirty="0">
                <a:solidFill>
                  <a:schemeClr val="bg1"/>
                </a:solidFill>
              </a:rPr>
              <a:t>Abuse occurred in semi-private space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97F6D0-DBAE-DB20-5046-8DE846AC47EE}"/>
              </a:ext>
            </a:extLst>
          </p:cNvPr>
          <p:cNvSpPr txBox="1"/>
          <p:nvPr/>
        </p:nvSpPr>
        <p:spPr>
          <a:xfrm>
            <a:off x="6656821" y="1607019"/>
            <a:ext cx="27031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</a:rPr>
              <a:t>OUTCOME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0259A61-E869-AAE4-851C-15168D79F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6313" y="6383829"/>
            <a:ext cx="2925678" cy="365125"/>
          </a:xfrm>
        </p:spPr>
        <p:txBody>
          <a:bodyPr/>
          <a:lstStyle>
            <a:lvl1pPr>
              <a:defRPr>
                <a:latin typeface="Raleway Lining" panose="020B0503030101060003" pitchFamily="34" charset="0"/>
              </a:defRPr>
            </a:lvl1pPr>
          </a:lstStyle>
          <a:p>
            <a:fld id="{C1FF6DA9-008F-8B48-92A6-B652298478BF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A6091D2-D340-BC25-F9F0-6D6324465DB6}"/>
              </a:ext>
            </a:extLst>
          </p:cNvPr>
          <p:cNvSpPr/>
          <p:nvPr/>
        </p:nvSpPr>
        <p:spPr>
          <a:xfrm>
            <a:off x="5931817" y="1442301"/>
            <a:ext cx="4931685" cy="405352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9A0191-D480-78A3-45B9-19720C41C802}"/>
              </a:ext>
            </a:extLst>
          </p:cNvPr>
          <p:cNvSpPr/>
          <p:nvPr/>
        </p:nvSpPr>
        <p:spPr>
          <a:xfrm>
            <a:off x="963892" y="1442301"/>
            <a:ext cx="4931685" cy="4053526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Case Study – Strong Program = Defense Win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6124" y="2046492"/>
            <a:ext cx="4168114" cy="3439336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sz="2400" dirty="0">
                <a:solidFill>
                  <a:schemeClr val="bg1"/>
                </a:solidFill>
              </a:rPr>
              <a:t>Immediate reporting</a:t>
            </a:r>
            <a:endParaRPr lang="en-US" sz="2400" dirty="0">
              <a:solidFill>
                <a:schemeClr val="bg1"/>
              </a:solidFill>
            </a:endParaRP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Video preserved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sz="2400" dirty="0">
                <a:solidFill>
                  <a:schemeClr val="bg1"/>
                </a:solidFill>
              </a:rPr>
              <a:t>Prior corrective action documented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sz="2400" dirty="0">
                <a:solidFill>
                  <a:schemeClr val="bg1"/>
                </a:solidFill>
              </a:rPr>
              <a:t>Transparent communication with families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139775-DDCF-A676-40AF-23ECC2E95517}"/>
              </a:ext>
            </a:extLst>
          </p:cNvPr>
          <p:cNvSpPr txBox="1"/>
          <p:nvPr/>
        </p:nvSpPr>
        <p:spPr>
          <a:xfrm>
            <a:off x="6275006" y="2057545"/>
            <a:ext cx="429626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No settlement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Carrier defended successfully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Demonstration of best practices reduced exposure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00329A-98C9-61D3-436F-79A1E51B2161}"/>
              </a:ext>
            </a:extLst>
          </p:cNvPr>
          <p:cNvSpPr txBox="1"/>
          <p:nvPr/>
        </p:nvSpPr>
        <p:spPr>
          <a:xfrm>
            <a:off x="6652079" y="1595880"/>
            <a:ext cx="27031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</a:rPr>
              <a:t>OUTCOME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A07D60F-A9FF-AB01-6034-4E64B8954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6313" y="6383829"/>
            <a:ext cx="2925678" cy="365125"/>
          </a:xfrm>
        </p:spPr>
        <p:txBody>
          <a:bodyPr/>
          <a:lstStyle>
            <a:lvl1pPr>
              <a:defRPr>
                <a:latin typeface="Raleway Lining" panose="020B0503030101060003" pitchFamily="34" charset="0"/>
              </a:defRPr>
            </a:lvl1pPr>
          </a:lstStyle>
          <a:p>
            <a:fld id="{C1FF6DA9-008F-8B48-92A6-B652298478BF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erson and a child meditating on a grassy hill&#10;&#10;AI-generated content may be incorrect.">
            <a:extLst>
              <a:ext uri="{FF2B5EF4-FFF2-40B4-BE49-F238E27FC236}">
                <a16:creationId xmlns:a16="http://schemas.microsoft.com/office/drawing/2014/main" id="{6E052879-4603-DA80-2713-B9CC16D9FD9F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3046" y="0"/>
            <a:ext cx="6478953" cy="6858000"/>
          </a:xfr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39567" y="535004"/>
            <a:ext cx="5373479" cy="581025"/>
          </a:xfrm>
        </p:spPr>
        <p:txBody>
          <a:bodyPr>
            <a:normAutofit fontScale="90000"/>
          </a:bodyPr>
          <a:lstStyle/>
          <a:p>
            <a:r>
              <a:rPr dirty="0"/>
              <a:t>YMCA Child Protection Roadmap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39567" y="1640681"/>
            <a:ext cx="5033913" cy="4541838"/>
          </a:xfrm>
        </p:spPr>
        <p:txBody>
          <a:bodyPr/>
          <a:lstStyle/>
          <a:p>
            <a:endParaRPr dirty="0"/>
          </a:p>
          <a:p>
            <a:pPr marL="342900" indent="-342900">
              <a:buClr>
                <a:srgbClr val="1997AC"/>
              </a:buClr>
              <a:buFont typeface="Avenir Next LT Pro" panose="020B0504020202020204" pitchFamily="34" charset="0"/>
              <a:buChar char="›"/>
            </a:pPr>
            <a:r>
              <a:rPr dirty="0"/>
              <a:t>Annual policy &amp; training reviews</a:t>
            </a:r>
          </a:p>
          <a:p>
            <a:pPr marL="342900" indent="-342900">
              <a:buClr>
                <a:srgbClr val="1997AC"/>
              </a:buClr>
              <a:buFont typeface="Avenir Next LT Pro" panose="020B0504020202020204" pitchFamily="34" charset="0"/>
              <a:buChar char="›"/>
            </a:pPr>
            <a:r>
              <a:rPr dirty="0"/>
              <a:t>Re-run background checks on renewal cycle</a:t>
            </a:r>
          </a:p>
          <a:p>
            <a:pPr marL="342900" indent="-342900">
              <a:buClr>
                <a:srgbClr val="1997AC"/>
              </a:buClr>
              <a:buFont typeface="Avenir Next LT Pro" panose="020B0504020202020204" pitchFamily="34" charset="0"/>
              <a:buChar char="›"/>
            </a:pPr>
            <a:r>
              <a:rPr dirty="0"/>
              <a:t>Surprise audits of high-risk settings</a:t>
            </a:r>
          </a:p>
          <a:p>
            <a:pPr marL="342900" indent="-342900">
              <a:buClr>
                <a:srgbClr val="1997AC"/>
              </a:buClr>
              <a:buFont typeface="Avenir Next LT Pro" panose="020B0504020202020204" pitchFamily="34" charset="0"/>
              <a:buChar char="›"/>
            </a:pPr>
            <a:r>
              <a:rPr dirty="0"/>
              <a:t>Strengthen incident reporting culture</a:t>
            </a:r>
          </a:p>
          <a:p>
            <a:pPr marL="342900" indent="-342900">
              <a:buClr>
                <a:srgbClr val="1997AC"/>
              </a:buClr>
              <a:buFont typeface="Avenir Next LT Pro" panose="020B0504020202020204" pitchFamily="34" charset="0"/>
              <a:buChar char="›"/>
            </a:pPr>
            <a:r>
              <a:rPr dirty="0"/>
              <a:t>Insurance benchmarking annually</a:t>
            </a:r>
          </a:p>
          <a:p>
            <a:pPr marL="342900" indent="-342900">
              <a:buClr>
                <a:srgbClr val="1997AC"/>
              </a:buClr>
              <a:buFont typeface="Avenir Next LT Pro" panose="020B0504020202020204" pitchFamily="34" charset="0"/>
              <a:buChar char="›"/>
            </a:pPr>
            <a:r>
              <a:rPr dirty="0"/>
              <a:t>Broker/captive/TPA alignment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4D6FB1C-B404-011E-99B8-E0C74A465A57}"/>
              </a:ext>
            </a:extLst>
          </p:cNvPr>
          <p:cNvSpPr txBox="1">
            <a:spLocks/>
          </p:cNvSpPr>
          <p:nvPr/>
        </p:nvSpPr>
        <p:spPr>
          <a:xfrm>
            <a:off x="8766313" y="6383829"/>
            <a:ext cx="292567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Raleway Lining" panose="020B05030301010600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1FF6DA9-008F-8B48-92A6-B652298478BF}" type="slidenum">
              <a:rPr lang="en-US" sz="1100" smtClean="0">
                <a:solidFill>
                  <a:schemeClr val="bg1"/>
                </a:solidFill>
              </a:rPr>
              <a:pPr algn="r"/>
              <a:t>16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4400" dirty="0">
                <a:solidFill>
                  <a:schemeClr val="tx1"/>
                </a:solidFill>
              </a:rPr>
              <a:t>Key Takeaways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>
          <a:xfrm>
            <a:off x="838200" y="2282986"/>
            <a:ext cx="10096026" cy="3784011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Clr>
                <a:srgbClr val="1997AC"/>
              </a:buClr>
              <a:buFont typeface="Avenir Next LT Pro" panose="020B0504020202020204" pitchFamily="34" charset="0"/>
              <a:buChar char="›"/>
            </a:pPr>
            <a:r>
              <a:rPr sz="2400" dirty="0">
                <a:solidFill>
                  <a:schemeClr val="tx1"/>
                </a:solidFill>
              </a:rPr>
              <a:t>Child protection is enterprise risk management</a:t>
            </a:r>
          </a:p>
          <a:p>
            <a:pPr marL="342900" indent="-342900">
              <a:lnSpc>
                <a:spcPct val="150000"/>
              </a:lnSpc>
              <a:buClr>
                <a:srgbClr val="1997AC"/>
              </a:buClr>
              <a:buFont typeface="Avenir Next LT Pro" panose="020B0504020202020204" pitchFamily="34" charset="0"/>
              <a:buChar char="›"/>
            </a:pPr>
            <a:r>
              <a:rPr sz="2400" dirty="0">
                <a:solidFill>
                  <a:schemeClr val="tx1"/>
                </a:solidFill>
              </a:rPr>
              <a:t>Insurance is essential but cannot prevent harm</a:t>
            </a:r>
          </a:p>
          <a:p>
            <a:pPr marL="342900" indent="-342900">
              <a:lnSpc>
                <a:spcPct val="150000"/>
              </a:lnSpc>
              <a:buClr>
                <a:srgbClr val="1997AC"/>
              </a:buClr>
              <a:buFont typeface="Avenir Next LT Pro" panose="020B0504020202020204" pitchFamily="34" charset="0"/>
              <a:buChar char="›"/>
            </a:pPr>
            <a:r>
              <a:rPr sz="2400" dirty="0">
                <a:solidFill>
                  <a:schemeClr val="tx1"/>
                </a:solidFill>
              </a:rPr>
              <a:t>Strong governance improves underwriting &amp; outcomes</a:t>
            </a:r>
            <a:endParaRPr lang="en-US" sz="240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50000"/>
              </a:lnSpc>
              <a:buClr>
                <a:srgbClr val="1997AC"/>
              </a:buClr>
              <a:buFont typeface="Avenir Next LT Pro" panose="020B0504020202020204" pitchFamily="34" charset="0"/>
              <a:buChar char="›"/>
            </a:pPr>
            <a:r>
              <a:rPr sz="2400" dirty="0">
                <a:solidFill>
                  <a:schemeClr val="tx1"/>
                </a:solidFill>
              </a:rPr>
              <a:t>Transparency and quick action protect children &amp; YMCAs</a:t>
            </a:r>
          </a:p>
          <a:p>
            <a:pPr marL="342900" indent="-342900">
              <a:lnSpc>
                <a:spcPct val="150000"/>
              </a:lnSpc>
              <a:buClr>
                <a:srgbClr val="1997AC"/>
              </a:buClr>
              <a:buFont typeface="Avenir Next LT Pro" panose="020B0504020202020204" pitchFamily="34" charset="0"/>
              <a:buChar char="›"/>
            </a:pPr>
            <a:r>
              <a:rPr sz="2400" dirty="0">
                <a:solidFill>
                  <a:schemeClr val="tx1"/>
                </a:solidFill>
              </a:rPr>
              <a:t>Leadership sets the tone for safety culture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E12316C-9F9C-AEA5-55C8-A7BFB6F15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6313" y="6383829"/>
            <a:ext cx="2925678" cy="365125"/>
          </a:xfrm>
        </p:spPr>
        <p:txBody>
          <a:bodyPr/>
          <a:lstStyle>
            <a:lvl1pPr>
              <a:defRPr>
                <a:latin typeface="Raleway Lining" panose="020B0503030101060003" pitchFamily="34" charset="0"/>
              </a:defRPr>
            </a:lvl1pPr>
          </a:lstStyle>
          <a:p>
            <a:fld id="{C1FF6DA9-008F-8B48-92A6-B652298478BF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2014" y="224117"/>
            <a:ext cx="6869986" cy="1407559"/>
          </a:xfrm>
        </p:spPr>
        <p:txBody>
          <a:bodyPr/>
          <a:lstStyle/>
          <a:p>
            <a:r>
              <a:rPr sz="2800" dirty="0"/>
              <a:t>Why Child Protection Is </a:t>
            </a:r>
            <a:br>
              <a:rPr lang="en-US" sz="2800" dirty="0"/>
            </a:br>
            <a:r>
              <a:rPr sz="2800" dirty="0"/>
              <a:t>a Strategic Risk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dirty="0"/>
          </a:p>
          <a:p>
            <a:r>
              <a:rPr dirty="0"/>
              <a:t>Increasing CSA claims severity &amp; frequency</a:t>
            </a:r>
          </a:p>
          <a:p>
            <a:r>
              <a:rPr dirty="0"/>
              <a:t>7–8 figure liability exposure</a:t>
            </a:r>
          </a:p>
          <a:p>
            <a:r>
              <a:rPr dirty="0"/>
              <a:t>Reputational &amp; mission impact</a:t>
            </a:r>
          </a:p>
          <a:p>
            <a:r>
              <a:rPr dirty="0"/>
              <a:t>Social inflation, nuclear verdicts, expanded statutes</a:t>
            </a:r>
          </a:p>
          <a:p>
            <a:r>
              <a:rPr dirty="0"/>
              <a:t>High vigilance required for all youth-facing programs</a:t>
            </a:r>
          </a:p>
        </p:txBody>
      </p:sp>
      <p:pic>
        <p:nvPicPr>
          <p:cNvPr id="14" name="Picture Placeholder 13" descr="A person carrying a child on her back&#10;&#10;AI-generated content may be incorrect.">
            <a:extLst>
              <a:ext uri="{FF2B5EF4-FFF2-40B4-BE49-F238E27FC236}">
                <a16:creationId xmlns:a16="http://schemas.microsoft.com/office/drawing/2014/main" id="{A7F3BFD0-C158-476D-610E-E666AF8C9F2E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322014" cy="6858000"/>
          </a:xfr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5C1D049-118E-C04A-7795-345873577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6313" y="6383829"/>
            <a:ext cx="2925678" cy="365125"/>
          </a:xfrm>
        </p:spPr>
        <p:txBody>
          <a:bodyPr/>
          <a:lstStyle>
            <a:lvl1pPr>
              <a:defRPr>
                <a:latin typeface="Raleway Lining" panose="020B0503030101060003" pitchFamily="34" charset="0"/>
              </a:defRPr>
            </a:lvl1pPr>
          </a:lstStyle>
          <a:p>
            <a:fld id="{C1FF6DA9-008F-8B48-92A6-B652298478BF}" type="slidenum">
              <a:rPr lang="en-US" smtClean="0">
                <a:solidFill>
                  <a:schemeClr val="bg1">
                    <a:lumMod val="50000"/>
                  </a:schemeClr>
                </a:solidFill>
              </a:rPr>
              <a:t>2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group of girls posing for a picture on a beach&#10;&#10;AI-generated content may be incorrect.">
            <a:extLst>
              <a:ext uri="{FF2B5EF4-FFF2-40B4-BE49-F238E27FC236}">
                <a16:creationId xmlns:a16="http://schemas.microsoft.com/office/drawing/2014/main" id="{9633CC10-E4E1-74C4-2D8E-DD99090519AE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26575" y="434698"/>
            <a:ext cx="6870700" cy="540689"/>
          </a:xfrm>
        </p:spPr>
        <p:txBody>
          <a:bodyPr>
            <a:normAutofit/>
          </a:bodyPr>
          <a:lstStyle/>
          <a:p>
            <a:r>
              <a:rPr dirty="0"/>
              <a:t>YMCA’s Duty of Care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55600" y="1572768"/>
            <a:ext cx="4868407" cy="4850534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00000"/>
              </a:lnSpc>
              <a:buClr>
                <a:schemeClr val="bg2">
                  <a:lumMod val="75000"/>
                  <a:lumOff val="25000"/>
                </a:schemeClr>
              </a:buClr>
              <a:buFont typeface="Calibri" panose="020F0502020204030204" pitchFamily="34" charset="0"/>
              <a:buChar char="›"/>
            </a:pPr>
            <a:r>
              <a:rPr dirty="0"/>
              <a:t>Safe environment &amp; reasonable supervision</a:t>
            </a:r>
          </a:p>
          <a:p>
            <a:pPr marL="342900" indent="-342900">
              <a:lnSpc>
                <a:spcPct val="100000"/>
              </a:lnSpc>
              <a:buClr>
                <a:schemeClr val="bg2">
                  <a:lumMod val="75000"/>
                  <a:lumOff val="25000"/>
                </a:schemeClr>
              </a:buClr>
              <a:buFont typeface="Calibri" panose="020F0502020204030204" pitchFamily="34" charset="0"/>
              <a:buChar char="›"/>
            </a:pPr>
            <a:r>
              <a:rPr dirty="0"/>
              <a:t>Background checks &amp; behavior-based interviewing</a:t>
            </a:r>
          </a:p>
          <a:p>
            <a:pPr marL="342900" indent="-342900">
              <a:lnSpc>
                <a:spcPct val="100000"/>
              </a:lnSpc>
              <a:buClr>
                <a:schemeClr val="bg2">
                  <a:lumMod val="75000"/>
                  <a:lumOff val="25000"/>
                </a:schemeClr>
              </a:buClr>
              <a:buFont typeface="Calibri" panose="020F0502020204030204" pitchFamily="34" charset="0"/>
              <a:buChar char="›"/>
            </a:pPr>
            <a:r>
              <a:rPr dirty="0"/>
              <a:t>Boundaries &amp; staff conduct policies</a:t>
            </a:r>
          </a:p>
          <a:p>
            <a:pPr marL="342900" indent="-342900">
              <a:lnSpc>
                <a:spcPct val="100000"/>
              </a:lnSpc>
              <a:buClr>
                <a:schemeClr val="bg2">
                  <a:lumMod val="75000"/>
                  <a:lumOff val="25000"/>
                </a:schemeClr>
              </a:buClr>
              <a:buFont typeface="Calibri" panose="020F0502020204030204" pitchFamily="34" charset="0"/>
              <a:buChar char="›"/>
            </a:pPr>
            <a:r>
              <a:rPr dirty="0"/>
              <a:t>Mandatory reporting compliance</a:t>
            </a:r>
          </a:p>
          <a:p>
            <a:pPr marL="342900" indent="-342900">
              <a:lnSpc>
                <a:spcPct val="100000"/>
              </a:lnSpc>
              <a:buClr>
                <a:schemeClr val="bg2">
                  <a:lumMod val="75000"/>
                  <a:lumOff val="25000"/>
                </a:schemeClr>
              </a:buClr>
              <a:buFont typeface="Calibri" panose="020F0502020204030204" pitchFamily="34" charset="0"/>
              <a:buChar char="›"/>
            </a:pPr>
            <a:r>
              <a:rPr dirty="0"/>
              <a:t>Incident reporting culture</a:t>
            </a:r>
          </a:p>
          <a:p>
            <a:pPr marL="342900" indent="-342900">
              <a:lnSpc>
                <a:spcPct val="100000"/>
              </a:lnSpc>
              <a:buClr>
                <a:schemeClr val="bg2">
                  <a:lumMod val="75000"/>
                  <a:lumOff val="25000"/>
                </a:schemeClr>
              </a:buClr>
              <a:buFont typeface="Calibri" panose="020F0502020204030204" pitchFamily="34" charset="0"/>
              <a:buChar char="›"/>
            </a:pPr>
            <a:r>
              <a:rPr dirty="0"/>
              <a:t>Maintain appropriate insurance structure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DA3D537-F845-F4DD-35CC-B69735CB1239}"/>
              </a:ext>
            </a:extLst>
          </p:cNvPr>
          <p:cNvSpPr txBox="1">
            <a:spLocks/>
          </p:cNvSpPr>
          <p:nvPr/>
        </p:nvSpPr>
        <p:spPr>
          <a:xfrm>
            <a:off x="8766313" y="6383829"/>
            <a:ext cx="292567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Raleway Lining" panose="020B05030301010600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1FF6DA9-008F-8B48-92A6-B652298478BF}" type="slidenum">
              <a:rPr lang="en-US" sz="1100" smtClean="0">
                <a:solidFill>
                  <a:schemeClr val="bg1"/>
                </a:solidFill>
              </a:rPr>
              <a:pPr algn="r"/>
              <a:t>3</a:t>
            </a:fld>
            <a:endParaRPr lang="en-US" sz="11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9191" y="383457"/>
            <a:ext cx="10888810" cy="581305"/>
          </a:xfrm>
        </p:spPr>
        <p:txBody>
          <a:bodyPr/>
          <a:lstStyle/>
          <a:p>
            <a:r>
              <a:rPr dirty="0"/>
              <a:t>Three Pillars of Child Protection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3104" y="3611323"/>
            <a:ext cx="2860068" cy="163733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sz="24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1. Prevention</a:t>
            </a:r>
            <a:br>
              <a:rPr lang="en-US" sz="1800" dirty="0"/>
            </a:br>
            <a:endParaRPr lang="en-US" sz="1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sz="1800" dirty="0"/>
              <a:t>Screening, boundaries, ratios, facility design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37C7E8-3836-5DC7-12F5-D75836F8F35E}"/>
              </a:ext>
            </a:extLst>
          </p:cNvPr>
          <p:cNvSpPr txBox="1"/>
          <p:nvPr/>
        </p:nvSpPr>
        <p:spPr>
          <a:xfrm>
            <a:off x="4375447" y="3540357"/>
            <a:ext cx="2965998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</a:rPr>
              <a:t>2. Detection </a:t>
            </a:r>
          </a:p>
          <a:p>
            <a:endParaRPr lang="en-US" dirty="0"/>
          </a:p>
          <a:p>
            <a:r>
              <a:rPr lang="en-US" dirty="0"/>
              <a:t>Reporting tools, grooming recognition, monitoring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9BE5B0-3846-7FB8-4167-65CF292E8254}"/>
              </a:ext>
            </a:extLst>
          </p:cNvPr>
          <p:cNvSpPr txBox="1"/>
          <p:nvPr/>
        </p:nvSpPr>
        <p:spPr>
          <a:xfrm>
            <a:off x="8055831" y="3540357"/>
            <a:ext cx="3115842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>
                    <a:lumMod val="90000"/>
                    <a:lumOff val="10000"/>
                  </a:schemeClr>
                </a:solidFill>
              </a:rPr>
              <a:t>3. Response</a:t>
            </a:r>
          </a:p>
          <a:p>
            <a:endParaRPr lang="en-US" dirty="0"/>
          </a:p>
          <a:p>
            <a:r>
              <a:rPr lang="en-US" dirty="0"/>
              <a:t>Crisis protocols, mandatory reporting, documentation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75A75F1-BCF3-AF8D-C27D-F71107B955A5}"/>
              </a:ext>
            </a:extLst>
          </p:cNvPr>
          <p:cNvCxnSpPr/>
          <p:nvPr/>
        </p:nvCxnSpPr>
        <p:spPr>
          <a:xfrm>
            <a:off x="3929104" y="2959079"/>
            <a:ext cx="0" cy="22025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F6C9E6-995A-A494-5041-AB85100394B9}"/>
              </a:ext>
            </a:extLst>
          </p:cNvPr>
          <p:cNvCxnSpPr/>
          <p:nvPr/>
        </p:nvCxnSpPr>
        <p:spPr>
          <a:xfrm>
            <a:off x="7586870" y="2971635"/>
            <a:ext cx="0" cy="22025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person and child washing vegetables&#10;&#10;AI-generated content may be incorrect.">
            <a:extLst>
              <a:ext uri="{FF2B5EF4-FFF2-40B4-BE49-F238E27FC236}">
                <a16:creationId xmlns:a16="http://schemas.microsoft.com/office/drawing/2014/main" id="{11FDA5CD-C421-A7F2-CD66-02D63C7ADC9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101" y="1751976"/>
            <a:ext cx="2648941" cy="1765788"/>
          </a:xfrm>
          <a:prstGeom prst="rect">
            <a:avLst/>
          </a:prstGeom>
          <a:ln>
            <a:solidFill>
              <a:srgbClr val="1997AC"/>
            </a:solidFill>
          </a:ln>
        </p:spPr>
      </p:pic>
      <p:pic>
        <p:nvPicPr>
          <p:cNvPr id="14" name="Picture 13" descr="A person and a child serving food&#10;&#10;AI-generated content may be incorrect.">
            <a:extLst>
              <a:ext uri="{FF2B5EF4-FFF2-40B4-BE49-F238E27FC236}">
                <a16:creationId xmlns:a16="http://schemas.microsoft.com/office/drawing/2014/main" id="{BF52DB88-EF47-DAAA-2816-63ED163B523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5446" y="1763963"/>
            <a:ext cx="2791953" cy="1765788"/>
          </a:xfrm>
          <a:prstGeom prst="rect">
            <a:avLst/>
          </a:prstGeom>
          <a:ln>
            <a:solidFill>
              <a:srgbClr val="1997AC"/>
            </a:solidFill>
          </a:ln>
        </p:spPr>
      </p:pic>
      <p:pic>
        <p:nvPicPr>
          <p:cNvPr id="16" name="Picture 15" descr="A group of people posing for a picture&#10;&#10;AI-generated content may be incorrect.">
            <a:extLst>
              <a:ext uri="{FF2B5EF4-FFF2-40B4-BE49-F238E27FC236}">
                <a16:creationId xmlns:a16="http://schemas.microsoft.com/office/drawing/2014/main" id="{8014ADBB-87BE-65D9-9729-6C8FA436811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8466"/>
          <a:stretch/>
        </p:blipFill>
        <p:spPr>
          <a:xfrm>
            <a:off x="8055831" y="1751976"/>
            <a:ext cx="2791954" cy="1767797"/>
          </a:xfrm>
          <a:prstGeom prst="rect">
            <a:avLst/>
          </a:prstGeom>
          <a:ln>
            <a:solidFill>
              <a:srgbClr val="1997AC"/>
            </a:solidFill>
          </a:ln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0A24FC87-8D39-8088-BBC0-FCE8DB268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6313" y="6383829"/>
            <a:ext cx="2925678" cy="365125"/>
          </a:xfrm>
        </p:spPr>
        <p:txBody>
          <a:bodyPr/>
          <a:lstStyle>
            <a:lvl1pPr>
              <a:defRPr>
                <a:latin typeface="Raleway Lining" panose="020B0503030101060003" pitchFamily="34" charset="0"/>
              </a:defRPr>
            </a:lvl1pPr>
          </a:lstStyle>
          <a:p>
            <a:fld id="{C1FF6DA9-008F-8B48-92A6-B652298478BF}" type="slidenum">
              <a:rPr lang="en-US" smtClean="0"/>
              <a:t>4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High-Risk Program Areas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83849" y="1011268"/>
            <a:ext cx="6686801" cy="4562595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00000"/>
              </a:lnSpc>
              <a:buClr>
                <a:schemeClr val="bg2">
                  <a:lumMod val="75000"/>
                  <a:lumOff val="25000"/>
                </a:schemeClr>
              </a:buClr>
              <a:buFont typeface="Calibri" panose="020F0502020204030204" pitchFamily="34" charset="0"/>
              <a:buChar char="›"/>
            </a:pPr>
            <a:r>
              <a:rPr sz="2400" dirty="0"/>
              <a:t>Aquatics &amp; locker rooms</a:t>
            </a:r>
          </a:p>
          <a:p>
            <a:pPr marL="342900" indent="-342900">
              <a:lnSpc>
                <a:spcPct val="100000"/>
              </a:lnSpc>
              <a:buClr>
                <a:schemeClr val="bg2">
                  <a:lumMod val="75000"/>
                  <a:lumOff val="25000"/>
                </a:schemeClr>
              </a:buClr>
              <a:buFont typeface="Calibri" panose="020F0502020204030204" pitchFamily="34" charset="0"/>
              <a:buChar char="›"/>
            </a:pPr>
            <a:r>
              <a:rPr sz="2400" dirty="0"/>
              <a:t>Resident camps / cabins</a:t>
            </a:r>
          </a:p>
          <a:p>
            <a:pPr marL="342900" indent="-342900">
              <a:lnSpc>
                <a:spcPct val="100000"/>
              </a:lnSpc>
              <a:buClr>
                <a:schemeClr val="bg2">
                  <a:lumMod val="75000"/>
                  <a:lumOff val="25000"/>
                </a:schemeClr>
              </a:buClr>
              <a:buFont typeface="Calibri" panose="020F0502020204030204" pitchFamily="34" charset="0"/>
              <a:buChar char="›"/>
            </a:pPr>
            <a:r>
              <a:rPr sz="2400" dirty="0"/>
              <a:t>After-school &amp; early childhood programs</a:t>
            </a:r>
          </a:p>
          <a:p>
            <a:pPr marL="342900" indent="-342900">
              <a:lnSpc>
                <a:spcPct val="100000"/>
              </a:lnSpc>
              <a:buClr>
                <a:schemeClr val="bg2">
                  <a:lumMod val="75000"/>
                  <a:lumOff val="25000"/>
                </a:schemeClr>
              </a:buClr>
              <a:buFont typeface="Calibri" panose="020F0502020204030204" pitchFamily="34" charset="0"/>
              <a:buChar char="›"/>
            </a:pPr>
            <a:r>
              <a:rPr sz="2400" dirty="0"/>
              <a:t>Transportation &amp; off-site trips</a:t>
            </a:r>
          </a:p>
          <a:p>
            <a:pPr marL="342900" indent="-342900">
              <a:lnSpc>
                <a:spcPct val="100000"/>
              </a:lnSpc>
              <a:buClr>
                <a:schemeClr val="bg2">
                  <a:lumMod val="75000"/>
                  <a:lumOff val="25000"/>
                </a:schemeClr>
              </a:buClr>
              <a:buFont typeface="Calibri" panose="020F0502020204030204" pitchFamily="34" charset="0"/>
              <a:buChar char="›"/>
            </a:pPr>
            <a:r>
              <a:rPr sz="2400" dirty="0"/>
              <a:t>Teen &amp; 1:1 mentoring programs</a:t>
            </a:r>
          </a:p>
          <a:p>
            <a:pPr marL="342900" indent="-342900">
              <a:lnSpc>
                <a:spcPct val="100000"/>
              </a:lnSpc>
              <a:buClr>
                <a:schemeClr val="bg2">
                  <a:lumMod val="75000"/>
                  <a:lumOff val="25000"/>
                </a:schemeClr>
              </a:buClr>
              <a:buFont typeface="Calibri" panose="020F0502020204030204" pitchFamily="34" charset="0"/>
              <a:buChar char="›"/>
            </a:pPr>
            <a:r>
              <a:rPr sz="2400" dirty="0"/>
              <a:t>Overnights &amp; high-contact activities</a:t>
            </a:r>
          </a:p>
        </p:txBody>
      </p:sp>
      <p:pic>
        <p:nvPicPr>
          <p:cNvPr id="11" name="Picture Placeholder 10" descr="Two children running near a school bus&#10;&#10;AI-generated content may be incorrect.">
            <a:extLst>
              <a:ext uri="{FF2B5EF4-FFF2-40B4-BE49-F238E27FC236}">
                <a16:creationId xmlns:a16="http://schemas.microsoft.com/office/drawing/2014/main" id="{6890B876-DDEE-4353-D7E8-718F5633909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8790" r="8790"/>
          <a:stretch>
            <a:fillRect/>
          </a:stretch>
        </p:blipFill>
        <p:spPr/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EB4961B-C6ED-3A9B-E750-7CA212851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6313" y="6383829"/>
            <a:ext cx="2925678" cy="365125"/>
          </a:xfrm>
        </p:spPr>
        <p:txBody>
          <a:bodyPr/>
          <a:lstStyle>
            <a:lvl1pPr>
              <a:defRPr>
                <a:latin typeface="Raleway Lining" panose="020B0503030101060003" pitchFamily="34" charset="0"/>
              </a:defRPr>
            </a:lvl1pPr>
          </a:lstStyle>
          <a:p>
            <a:fld id="{C1FF6DA9-008F-8B48-92A6-B652298478BF}" type="slidenum">
              <a:rPr lang="en-US" smtClean="0"/>
              <a:t>5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group of children smiling&#10;&#10;AI-generated content may be incorrect.">
            <a:extLst>
              <a:ext uri="{FF2B5EF4-FFF2-40B4-BE49-F238E27FC236}">
                <a16:creationId xmlns:a16="http://schemas.microsoft.com/office/drawing/2014/main" id="{27B7C98A-3EB5-F0CD-47A4-CF7A39BC29CE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004BD58-1CF3-9D88-9C4D-7D4A265E6B08}"/>
              </a:ext>
            </a:extLst>
          </p:cNvPr>
          <p:cNvSpPr/>
          <p:nvPr/>
        </p:nvSpPr>
        <p:spPr>
          <a:xfrm>
            <a:off x="0" y="4503174"/>
            <a:ext cx="5565058" cy="147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5"/>
          </p:nvPr>
        </p:nvSpPr>
        <p:spPr>
          <a:xfrm>
            <a:off x="6422859" y="1810990"/>
            <a:ext cx="5269132" cy="3843750"/>
          </a:xfrm>
        </p:spPr>
        <p:txBody>
          <a:bodyPr>
            <a:normAutofit/>
          </a:bodyPr>
          <a:lstStyle/>
          <a:p>
            <a:r>
              <a:rPr lang="en-US" sz="2400" dirty="0"/>
              <a:t>COVERAGE INVOLVED:</a:t>
            </a:r>
          </a:p>
          <a:p>
            <a:endParaRPr lang="en-US" b="1" dirty="0"/>
          </a:p>
          <a:p>
            <a:pPr marL="342900" indent="-342900">
              <a:buClr>
                <a:schemeClr val="bg2">
                  <a:lumMod val="75000"/>
                  <a:lumOff val="25000"/>
                </a:schemeClr>
              </a:buClr>
              <a:buFont typeface="Calibri" panose="020F0502020204030204" pitchFamily="34" charset="0"/>
              <a:buChar char="›"/>
            </a:pPr>
            <a:r>
              <a:rPr dirty="0"/>
              <a:t>CGL (Abuse &amp; Molestation)</a:t>
            </a:r>
          </a:p>
          <a:p>
            <a:pPr marL="342900" indent="-342900">
              <a:buClr>
                <a:schemeClr val="bg2">
                  <a:lumMod val="75000"/>
                  <a:lumOff val="25000"/>
                </a:schemeClr>
              </a:buClr>
              <a:buFont typeface="Calibri" panose="020F0502020204030204" pitchFamily="34" charset="0"/>
              <a:buChar char="›"/>
            </a:pPr>
            <a:r>
              <a:rPr dirty="0"/>
              <a:t>Professional Liability</a:t>
            </a:r>
          </a:p>
          <a:p>
            <a:pPr marL="342900" indent="-342900">
              <a:buClr>
                <a:schemeClr val="bg2">
                  <a:lumMod val="75000"/>
                  <a:lumOff val="25000"/>
                </a:schemeClr>
              </a:buClr>
              <a:buFont typeface="Calibri" panose="020F0502020204030204" pitchFamily="34" charset="0"/>
              <a:buChar char="›"/>
            </a:pPr>
            <a:r>
              <a:rPr dirty="0"/>
              <a:t>D&amp;O / EPLI</a:t>
            </a:r>
          </a:p>
          <a:p>
            <a:pPr marL="342900" indent="-342900">
              <a:buClr>
                <a:schemeClr val="bg2">
                  <a:lumMod val="75000"/>
                  <a:lumOff val="25000"/>
                </a:schemeClr>
              </a:buClr>
              <a:buFont typeface="Calibri" panose="020F0502020204030204" pitchFamily="34" charset="0"/>
              <a:buChar char="›"/>
            </a:pPr>
            <a:r>
              <a:rPr dirty="0"/>
              <a:t>Umbrella/Excess</a:t>
            </a:r>
          </a:p>
          <a:p>
            <a:pPr marL="342900" indent="-342900">
              <a:buClr>
                <a:schemeClr val="bg2">
                  <a:lumMod val="75000"/>
                  <a:lumOff val="25000"/>
                </a:schemeClr>
              </a:buClr>
              <a:buFont typeface="Calibri" panose="020F0502020204030204" pitchFamily="34" charset="0"/>
              <a:buChar char="›"/>
            </a:pPr>
            <a:r>
              <a:rPr dirty="0"/>
              <a:t>Workers’ Comp</a:t>
            </a:r>
          </a:p>
          <a:p>
            <a:pPr marL="342900" indent="-342900">
              <a:buClr>
                <a:schemeClr val="bg2">
                  <a:lumMod val="75000"/>
                  <a:lumOff val="25000"/>
                </a:schemeClr>
              </a:buClr>
              <a:buFont typeface="Calibri" panose="020F0502020204030204" pitchFamily="34" charset="0"/>
              <a:buChar char="›"/>
            </a:pPr>
            <a:r>
              <a:rPr dirty="0"/>
              <a:t>Cyber &amp; Property (evidence protection)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Role of Insurance in Child Protection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E9064C8-6B8B-84B7-B3DA-696117D5D97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422858" y="435906"/>
            <a:ext cx="5609307" cy="907784"/>
          </a:xfrm>
        </p:spPr>
        <p:txBody>
          <a:bodyPr>
            <a:normAutofit/>
          </a:bodyPr>
          <a:lstStyle/>
          <a:p>
            <a:r>
              <a:rPr lang="en-US" sz="2800" dirty="0"/>
              <a:t>Insurance is financial risk transfer—not prevention.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F00E350-40DD-9430-E526-468A17C7D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6313" y="6383829"/>
            <a:ext cx="2925678" cy="365125"/>
          </a:xfrm>
        </p:spPr>
        <p:txBody>
          <a:bodyPr/>
          <a:lstStyle>
            <a:lvl1pPr>
              <a:defRPr>
                <a:latin typeface="Raleway Lining" panose="020B0503030101060003" pitchFamily="34" charset="0"/>
              </a:defRPr>
            </a:lvl1pPr>
          </a:lstStyle>
          <a:p>
            <a:fld id="{C1FF6DA9-008F-8B48-92A6-B652298478BF}" type="slidenum">
              <a:rPr lang="en-US" smtClean="0"/>
              <a:t>6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t>Abuse &amp; Molestation Coverage Essentials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6679" y="1025042"/>
            <a:ext cx="6910999" cy="4181768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Clr>
                <a:srgbClr val="1997AC"/>
              </a:buClr>
              <a:buFont typeface="Avenir Next LT Pro" panose="020B0504020202020204" pitchFamily="34" charset="0"/>
              <a:buChar char="›"/>
            </a:pPr>
            <a:r>
              <a:rPr dirty="0"/>
              <a:t>Bodily injury from actual/threatened abuse</a:t>
            </a:r>
          </a:p>
          <a:p>
            <a:pPr marL="342900" indent="-342900">
              <a:lnSpc>
                <a:spcPct val="150000"/>
              </a:lnSpc>
              <a:buClr>
                <a:srgbClr val="1997AC"/>
              </a:buClr>
              <a:buFont typeface="Avenir Next LT Pro" panose="020B0504020202020204" pitchFamily="34" charset="0"/>
              <a:buChar char="›"/>
            </a:pPr>
            <a:r>
              <a:rPr dirty="0"/>
              <a:t>Coverage for employees, volunteers, third parties</a:t>
            </a:r>
            <a:endParaRPr lang="en-US" dirty="0"/>
          </a:p>
          <a:p>
            <a:pPr marL="342900" indent="-342900">
              <a:lnSpc>
                <a:spcPct val="150000"/>
              </a:lnSpc>
              <a:buClr>
                <a:srgbClr val="1997AC"/>
              </a:buClr>
              <a:buFont typeface="Avenir Next LT Pro" panose="020B0504020202020204" pitchFamily="34" charset="0"/>
              <a:buChar char="›"/>
            </a:pPr>
            <a:r>
              <a:rPr dirty="0"/>
              <a:t>Duty to defend</a:t>
            </a:r>
          </a:p>
          <a:p>
            <a:pPr marL="342900" indent="-342900">
              <a:lnSpc>
                <a:spcPct val="150000"/>
              </a:lnSpc>
              <a:buClr>
                <a:srgbClr val="1997AC"/>
              </a:buClr>
              <a:buFont typeface="Avenir Next LT Pro" panose="020B0504020202020204" pitchFamily="34" charset="0"/>
              <a:buChar char="›"/>
            </a:pPr>
            <a:r>
              <a:rPr dirty="0"/>
              <a:t>Defense outside limits ideal</a:t>
            </a:r>
          </a:p>
          <a:p>
            <a:pPr marL="342900" indent="-342900">
              <a:lnSpc>
                <a:spcPct val="150000"/>
              </a:lnSpc>
              <a:buClr>
                <a:srgbClr val="1997AC"/>
              </a:buClr>
              <a:buFont typeface="Avenir Next LT Pro" panose="020B0504020202020204" pitchFamily="34" charset="0"/>
              <a:buChar char="›"/>
            </a:pPr>
            <a:r>
              <a:rPr dirty="0"/>
              <a:t>No final adjudication wording</a:t>
            </a:r>
            <a:endParaRPr lang="en-US" dirty="0"/>
          </a:p>
          <a:p>
            <a:pPr marL="342900" indent="-342900">
              <a:lnSpc>
                <a:spcPct val="150000"/>
              </a:lnSpc>
              <a:buClr>
                <a:srgbClr val="1997AC"/>
              </a:buClr>
              <a:buFont typeface="Avenir Next LT Pro" panose="020B0504020202020204" pitchFamily="34" charset="0"/>
              <a:buChar char="›"/>
            </a:pPr>
            <a:r>
              <a:rPr dirty="0"/>
              <a:t>Watch for sub-limits &amp; reporting requirements</a:t>
            </a:r>
          </a:p>
        </p:txBody>
      </p:sp>
      <p:pic>
        <p:nvPicPr>
          <p:cNvPr id="7" name="Picture Placeholder 6" descr="A child in a wheelchair with a pony&#10;&#10;AI-generated content may be incorrect.">
            <a:extLst>
              <a:ext uri="{FF2B5EF4-FFF2-40B4-BE49-F238E27FC236}">
                <a16:creationId xmlns:a16="http://schemas.microsoft.com/office/drawing/2014/main" id="{98B12E27-1BED-3EEB-0F68-8F1CEF74829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308350" cy="2676525"/>
          </a:xfr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4C6DFA2-7440-6C8B-B07E-189A50585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6313" y="6383829"/>
            <a:ext cx="2925678" cy="365125"/>
          </a:xfrm>
        </p:spPr>
        <p:txBody>
          <a:bodyPr/>
          <a:lstStyle>
            <a:lvl1pPr>
              <a:defRPr>
                <a:latin typeface="Raleway Lining" panose="020B0503030101060003" pitchFamily="34" charset="0"/>
              </a:defRPr>
            </a:lvl1pPr>
          </a:lstStyle>
          <a:p>
            <a:fld id="{C1FF6DA9-008F-8B48-92A6-B652298478BF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6804" y="670103"/>
            <a:ext cx="10577472" cy="785774"/>
          </a:xfrm>
        </p:spPr>
        <p:txBody>
          <a:bodyPr>
            <a:normAutofit/>
          </a:bodyPr>
          <a:lstStyle/>
          <a:p>
            <a:r>
              <a:rPr sz="3600" dirty="0"/>
              <a:t>Common Coverage Gaps to Avoid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36803" y="2011987"/>
            <a:ext cx="4700671" cy="2135140"/>
          </a:xfrm>
        </p:spPr>
        <p:txBody>
          <a:bodyPr>
            <a:normAutofit fontScale="85000" lnSpcReduction="10000"/>
          </a:bodyPr>
          <a:lstStyle/>
          <a:p>
            <a:pPr marL="342900" indent="-342900">
              <a:lnSpc>
                <a:spcPct val="150000"/>
              </a:lnSpc>
              <a:buClr>
                <a:schemeClr val="bg2">
                  <a:lumMod val="75000"/>
                  <a:lumOff val="25000"/>
                </a:schemeClr>
              </a:buClr>
              <a:buFont typeface="Avenir Next LT Pro" panose="020B0504020202020204" pitchFamily="34" charset="0"/>
              <a:buChar char="›"/>
            </a:pPr>
            <a:r>
              <a:rPr sz="2400" dirty="0"/>
              <a:t>Sub-limits hidden in endorsements</a:t>
            </a:r>
          </a:p>
          <a:p>
            <a:pPr marL="342900" indent="-342900">
              <a:lnSpc>
                <a:spcPct val="150000"/>
              </a:lnSpc>
              <a:buClr>
                <a:schemeClr val="bg2">
                  <a:lumMod val="75000"/>
                  <a:lumOff val="25000"/>
                </a:schemeClr>
              </a:buClr>
              <a:buFont typeface="Avenir Next LT Pro" panose="020B0504020202020204" pitchFamily="34" charset="0"/>
              <a:buChar char="›"/>
            </a:pPr>
            <a:r>
              <a:rPr sz="2400" dirty="0"/>
              <a:t>Claims-made triggers</a:t>
            </a:r>
            <a:endParaRPr lang="en-US" sz="2400" dirty="0"/>
          </a:p>
          <a:p>
            <a:pPr marL="342900" indent="-342900">
              <a:lnSpc>
                <a:spcPct val="150000"/>
              </a:lnSpc>
              <a:buClr>
                <a:schemeClr val="bg2">
                  <a:lumMod val="75000"/>
                  <a:lumOff val="25000"/>
                </a:schemeClr>
              </a:buClr>
              <a:buFont typeface="Avenir Next LT Pro" panose="020B0504020202020204" pitchFamily="34" charset="0"/>
              <a:buChar char="›"/>
            </a:pPr>
            <a:r>
              <a:rPr lang="en-US" sz="2400" dirty="0"/>
              <a:t>Exclusions for failure to supervise/hire/report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AE8E74-BA49-FDCF-D12F-55DB6183BBEE}"/>
              </a:ext>
            </a:extLst>
          </p:cNvPr>
          <p:cNvSpPr txBox="1"/>
          <p:nvPr/>
        </p:nvSpPr>
        <p:spPr>
          <a:xfrm>
            <a:off x="6415149" y="2001441"/>
            <a:ext cx="4980355" cy="1886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bg2">
                  <a:lumMod val="75000"/>
                  <a:lumOff val="25000"/>
                </a:schemeClr>
              </a:buClr>
              <a:buFont typeface="Avenir Next LT Pro" panose="020B0504020202020204" pitchFamily="34" charset="0"/>
              <a:buChar char="›"/>
            </a:pPr>
            <a:r>
              <a:rPr lang="en-US" sz="2000" dirty="0"/>
              <a:t>No volunteer / contractor coverage</a:t>
            </a:r>
          </a:p>
          <a:p>
            <a:pPr marL="342900" indent="-342900">
              <a:lnSpc>
                <a:spcPct val="150000"/>
              </a:lnSpc>
              <a:buClr>
                <a:schemeClr val="bg2">
                  <a:lumMod val="75000"/>
                  <a:lumOff val="25000"/>
                </a:schemeClr>
              </a:buClr>
              <a:buFont typeface="Avenir Next LT Pro" panose="020B0504020202020204" pitchFamily="34" charset="0"/>
              <a:buChar char="›"/>
            </a:pPr>
            <a:r>
              <a:rPr lang="en-US" sz="2000" dirty="0"/>
              <a:t>No third‑party abuse coverage</a:t>
            </a:r>
          </a:p>
          <a:p>
            <a:pPr marL="342900" indent="-342900">
              <a:lnSpc>
                <a:spcPct val="150000"/>
              </a:lnSpc>
              <a:buClr>
                <a:schemeClr val="bg2">
                  <a:lumMod val="75000"/>
                  <a:lumOff val="25000"/>
                </a:schemeClr>
              </a:buClr>
              <a:buFont typeface="Avenir Next LT Pro" panose="020B0504020202020204" pitchFamily="34" charset="0"/>
              <a:buChar char="›"/>
            </a:pPr>
            <a:r>
              <a:rPr lang="en-US" sz="2000" dirty="0"/>
              <a:t>Incident reporting time frames too restrictive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3A6B550-0E8C-CE0D-0DC4-DC7E70BBCB5C}"/>
              </a:ext>
            </a:extLst>
          </p:cNvPr>
          <p:cNvCxnSpPr>
            <a:cxnSpLocks/>
          </p:cNvCxnSpPr>
          <p:nvPr/>
        </p:nvCxnSpPr>
        <p:spPr>
          <a:xfrm>
            <a:off x="5971098" y="2101739"/>
            <a:ext cx="0" cy="16863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C4EAF71-63AB-879F-91B9-584AF20B3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6313" y="6383829"/>
            <a:ext cx="2925678" cy="365125"/>
          </a:xfrm>
        </p:spPr>
        <p:txBody>
          <a:bodyPr/>
          <a:lstStyle>
            <a:lvl1pPr>
              <a:defRPr>
                <a:latin typeface="Raleway Lining" panose="020B0503030101060003" pitchFamily="34" charset="0"/>
              </a:defRPr>
            </a:lvl1pPr>
          </a:lstStyle>
          <a:p>
            <a:fld id="{C1FF6DA9-008F-8B48-92A6-B652298478BF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7C86A972-978A-648A-BE8B-E1240D6B59E0}"/>
              </a:ext>
            </a:extLst>
          </p:cNvPr>
          <p:cNvGrpSpPr/>
          <p:nvPr/>
        </p:nvGrpSpPr>
        <p:grpSpPr>
          <a:xfrm>
            <a:off x="1670885" y="1514475"/>
            <a:ext cx="7863640" cy="3886202"/>
            <a:chOff x="1709530" y="1625708"/>
            <a:chExt cx="6989197" cy="326787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3880F49-3A56-7490-CB1D-ED37F1A151F4}"/>
                </a:ext>
              </a:extLst>
            </p:cNvPr>
            <p:cNvSpPr/>
            <p:nvPr/>
          </p:nvSpPr>
          <p:spPr>
            <a:xfrm>
              <a:off x="5239909" y="3295368"/>
              <a:ext cx="3458818" cy="1598212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7A62B4-4691-2E40-8BAF-1666FE10ED47}"/>
                </a:ext>
              </a:extLst>
            </p:cNvPr>
            <p:cNvSpPr/>
            <p:nvPr/>
          </p:nvSpPr>
          <p:spPr>
            <a:xfrm>
              <a:off x="1709530" y="1625708"/>
              <a:ext cx="3458818" cy="1598212"/>
            </a:xfrm>
            <a:prstGeom prst="rect">
              <a:avLst/>
            </a:prstGeom>
            <a:solidFill>
              <a:schemeClr val="bg2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F6D708E-A87D-49FA-8EEA-DC839B373D6B}"/>
                </a:ext>
              </a:extLst>
            </p:cNvPr>
            <p:cNvSpPr/>
            <p:nvPr/>
          </p:nvSpPr>
          <p:spPr>
            <a:xfrm>
              <a:off x="5239909" y="1625708"/>
              <a:ext cx="3458818" cy="15982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80DD71A-E121-9EF9-5DE4-51B75BA281A2}"/>
                </a:ext>
              </a:extLst>
            </p:cNvPr>
            <p:cNvSpPr/>
            <p:nvPr/>
          </p:nvSpPr>
          <p:spPr>
            <a:xfrm>
              <a:off x="1709530" y="3295368"/>
              <a:ext cx="3458818" cy="1598212"/>
            </a:xfrm>
            <a:prstGeom prst="rect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Recommended Limits for YMCAs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1111" y="3757870"/>
            <a:ext cx="3267986" cy="1288966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sz="2800" dirty="0">
                <a:solidFill>
                  <a:schemeClr val="bg1"/>
                </a:solidFill>
              </a:rPr>
              <a:t>Captives can stabilize cost &amp; ensure availability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FA91AF-3971-45ED-EE4A-070D9377FE5A}"/>
              </a:ext>
            </a:extLst>
          </p:cNvPr>
          <p:cNvSpPr txBox="1"/>
          <p:nvPr/>
        </p:nvSpPr>
        <p:spPr>
          <a:xfrm>
            <a:off x="2238054" y="1969546"/>
            <a:ext cx="24348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Primary A&amp;M: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$1M–$5M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98778E-74F3-326B-9782-4CDD68FA4CDB}"/>
              </a:ext>
            </a:extLst>
          </p:cNvPr>
          <p:cNvSpPr txBox="1"/>
          <p:nvPr/>
        </p:nvSpPr>
        <p:spPr>
          <a:xfrm>
            <a:off x="6053225" y="1772285"/>
            <a:ext cx="307103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Umbrella/Excess: $10M–$25M+ (size-dependent)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7AE724-C257-0797-5CDF-3EAD63F7A286}"/>
              </a:ext>
            </a:extLst>
          </p:cNvPr>
          <p:cNvSpPr txBox="1"/>
          <p:nvPr/>
        </p:nvSpPr>
        <p:spPr>
          <a:xfrm>
            <a:off x="2210279" y="3757870"/>
            <a:ext cx="281277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Perpetrator exclusions must be reviewed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5EB9B837-AF7B-C969-3407-98C62D72B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6313" y="6383829"/>
            <a:ext cx="2925678" cy="365125"/>
          </a:xfrm>
        </p:spPr>
        <p:txBody>
          <a:bodyPr/>
          <a:lstStyle>
            <a:lvl1pPr>
              <a:defRPr>
                <a:latin typeface="Raleway Lining" panose="020B0503030101060003" pitchFamily="34" charset="0"/>
              </a:defRPr>
            </a:lvl1pPr>
          </a:lstStyle>
          <a:p>
            <a:fld id="{C1FF6DA9-008F-8B48-92A6-B652298478BF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Retail PC 2025">
  <a:themeElements>
    <a:clrScheme name="Specialty-Construction Orange">
      <a:dk1>
        <a:sysClr val="windowText" lastClr="000000"/>
      </a:dk1>
      <a:lt1>
        <a:sysClr val="window" lastClr="FFFFFF"/>
      </a:lt1>
      <a:dk2>
        <a:srgbClr val="002E42"/>
      </a:dk2>
      <a:lt2>
        <a:srgbClr val="0C4751"/>
      </a:lt2>
      <a:accent1>
        <a:srgbClr val="47C5CA"/>
      </a:accent1>
      <a:accent2>
        <a:srgbClr val="3D7E77"/>
      </a:accent2>
      <a:accent3>
        <a:srgbClr val="32CD32"/>
      </a:accent3>
      <a:accent4>
        <a:srgbClr val="BBD531"/>
      </a:accent4>
      <a:accent5>
        <a:srgbClr val="F47722"/>
      </a:accent5>
      <a:accent6>
        <a:srgbClr val="EC232A"/>
      </a:accent6>
      <a:hlink>
        <a:srgbClr val="47C5CA"/>
      </a:hlink>
      <a:folHlink>
        <a:srgbClr val="1996AB"/>
      </a:folHlink>
    </a:clrScheme>
    <a:fontScheme name="Retail 2026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ail PC 2025" id="{6718C0D6-3063-4628-99FC-FDE6AD8B9CA6}" vid="{D6F140C5-2374-459A-AAFA-2A342CA6A94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</TotalTime>
  <Words>578</Words>
  <Application>Microsoft Office PowerPoint</Application>
  <PresentationFormat>Widescreen</PresentationFormat>
  <Paragraphs>138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Aptos</vt:lpstr>
      <vt:lpstr>Arial</vt:lpstr>
      <vt:lpstr>Avenir Next LT Pro</vt:lpstr>
      <vt:lpstr>Calibri</vt:lpstr>
      <vt:lpstr>Century Gothic</vt:lpstr>
      <vt:lpstr>Raleway Lining</vt:lpstr>
      <vt:lpstr>Raleway Lining Light</vt:lpstr>
      <vt:lpstr>Retail PC 2025</vt:lpstr>
      <vt:lpstr>Child Protection &amp; Insurance</vt:lpstr>
      <vt:lpstr>Why Child Protection Is  a Strategic Risk</vt:lpstr>
      <vt:lpstr>YMCA’s Duty of Care</vt:lpstr>
      <vt:lpstr>Three Pillars of Child Protection</vt:lpstr>
      <vt:lpstr>High-Risk Program Areas</vt:lpstr>
      <vt:lpstr>Role of Insurance in Child Protection</vt:lpstr>
      <vt:lpstr>Abuse &amp; Molestation Coverage Essentials</vt:lpstr>
      <vt:lpstr>Common Coverage Gaps to Avoid</vt:lpstr>
      <vt:lpstr>Recommended Limits for YMCAs</vt:lpstr>
      <vt:lpstr>What Underwriters Evaluate</vt:lpstr>
      <vt:lpstr>Incident Response – First 24 Hours</vt:lpstr>
      <vt:lpstr>Working With the Insurance Carrier</vt:lpstr>
      <vt:lpstr>Risk-Financing Models for YMCAs</vt:lpstr>
      <vt:lpstr>Case Study – Prevention Failure</vt:lpstr>
      <vt:lpstr>Case Study – Strong Program = Defense Win</vt:lpstr>
      <vt:lpstr>YMCA Child Protection Roadmap</vt:lpstr>
      <vt:lpstr>Key Takeaways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Scott Davis</dc:creator>
  <cp:keywords/>
  <dc:description>generated using python-pptx</dc:description>
  <cp:lastModifiedBy>Begum Alpay</cp:lastModifiedBy>
  <cp:revision>12</cp:revision>
  <dcterms:created xsi:type="dcterms:W3CDTF">2013-01-27T09:14:16Z</dcterms:created>
  <dcterms:modified xsi:type="dcterms:W3CDTF">2025-12-15T19:08:30Z</dcterms:modified>
  <cp:category/>
</cp:coreProperties>
</file>